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710" r:id="rId2"/>
  </p:sldMasterIdLst>
  <p:notesMasterIdLst>
    <p:notesMasterId r:id="rId66"/>
  </p:notesMasterIdLst>
  <p:handoutMasterIdLst>
    <p:handoutMasterId r:id="rId67"/>
  </p:handoutMasterIdLst>
  <p:sldIdLst>
    <p:sldId id="256" r:id="rId3"/>
    <p:sldId id="290" r:id="rId4"/>
    <p:sldId id="289" r:id="rId5"/>
    <p:sldId id="330" r:id="rId6"/>
    <p:sldId id="331" r:id="rId7"/>
    <p:sldId id="332" r:id="rId8"/>
    <p:sldId id="333" r:id="rId9"/>
    <p:sldId id="315" r:id="rId10"/>
    <p:sldId id="260" r:id="rId11"/>
    <p:sldId id="262" r:id="rId12"/>
    <p:sldId id="273" r:id="rId13"/>
    <p:sldId id="274" r:id="rId14"/>
    <p:sldId id="264" r:id="rId15"/>
    <p:sldId id="316" r:id="rId16"/>
    <p:sldId id="266" r:id="rId17"/>
    <p:sldId id="267" r:id="rId18"/>
    <p:sldId id="268" r:id="rId19"/>
    <p:sldId id="334" r:id="rId20"/>
    <p:sldId id="275" r:id="rId21"/>
    <p:sldId id="297" r:id="rId22"/>
    <p:sldId id="293" r:id="rId23"/>
    <p:sldId id="258" r:id="rId24"/>
    <p:sldId id="269" r:id="rId25"/>
    <p:sldId id="270" r:id="rId26"/>
    <p:sldId id="271" r:id="rId27"/>
    <p:sldId id="298" r:id="rId28"/>
    <p:sldId id="286" r:id="rId29"/>
    <p:sldId id="272" r:id="rId30"/>
    <p:sldId id="294" r:id="rId31"/>
    <p:sldId id="295" r:id="rId32"/>
    <p:sldId id="299" r:id="rId33"/>
    <p:sldId id="300" r:id="rId34"/>
    <p:sldId id="296" r:id="rId35"/>
    <p:sldId id="283" r:id="rId36"/>
    <p:sldId id="284" r:id="rId37"/>
    <p:sldId id="292" r:id="rId38"/>
    <p:sldId id="301" r:id="rId39"/>
    <p:sldId id="302" r:id="rId40"/>
    <p:sldId id="303" r:id="rId41"/>
    <p:sldId id="304" r:id="rId42"/>
    <p:sldId id="314" r:id="rId43"/>
    <p:sldId id="305" r:id="rId44"/>
    <p:sldId id="306" r:id="rId45"/>
    <p:sldId id="307" r:id="rId46"/>
    <p:sldId id="308" r:id="rId47"/>
    <p:sldId id="309" r:id="rId48"/>
    <p:sldId id="310" r:id="rId49"/>
    <p:sldId id="311" r:id="rId50"/>
    <p:sldId id="317" r:id="rId51"/>
    <p:sldId id="318" r:id="rId52"/>
    <p:sldId id="319" r:id="rId53"/>
    <p:sldId id="312" r:id="rId54"/>
    <p:sldId id="313" r:id="rId55"/>
    <p:sldId id="320" r:id="rId56"/>
    <p:sldId id="335" r:id="rId57"/>
    <p:sldId id="276" r:id="rId58"/>
    <p:sldId id="323" r:id="rId59"/>
    <p:sldId id="324" r:id="rId60"/>
    <p:sldId id="325" r:id="rId61"/>
    <p:sldId id="326" r:id="rId62"/>
    <p:sldId id="327" r:id="rId63"/>
    <p:sldId id="328" r:id="rId64"/>
    <p:sldId id="329" r:id="rId65"/>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294">
          <p15:clr>
            <a:srgbClr val="A4A3A4"/>
          </p15:clr>
        </p15:guide>
        <p15:guide id="2" pos="5602">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6E8A"/>
    <a:srgbClr val="1D8DB0"/>
    <a:srgbClr val="147694"/>
    <a:srgbClr val="177E9D"/>
    <a:srgbClr val="00407A"/>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538" autoAdjust="0"/>
    <p:restoredTop sz="98431" autoAdjust="0"/>
  </p:normalViewPr>
  <p:slideViewPr>
    <p:cSldViewPr snapToObjects="1" showGuides="1">
      <p:cViewPr>
        <p:scale>
          <a:sx n="100" d="100"/>
          <a:sy n="100" d="100"/>
        </p:scale>
        <p:origin x="-80" y="-72"/>
      </p:cViewPr>
      <p:guideLst>
        <p:guide orient="horz" pos="3294"/>
        <p:guide pos="5602"/>
      </p:guideLst>
    </p:cSldViewPr>
  </p:slideViewPr>
  <p:outlineViewPr>
    <p:cViewPr>
      <p:scale>
        <a:sx n="33" d="100"/>
        <a:sy n="33" d="100"/>
      </p:scale>
      <p:origin x="0" y="0"/>
    </p:cViewPr>
  </p:outlineViewPr>
  <p:notesTextViewPr>
    <p:cViewPr>
      <p:scale>
        <a:sx n="1" d="1"/>
        <a:sy n="1" d="1"/>
      </p:scale>
      <p:origin x="0" y="0"/>
    </p:cViewPr>
  </p:notesTextViewPr>
  <p:notesViewPr>
    <p:cSldViewPr snapToObjects="1" showGuides="1">
      <p:cViewPr varScale="1">
        <p:scale>
          <a:sx n="73" d="100"/>
          <a:sy n="73" d="100"/>
        </p:scale>
        <p:origin x="-2028" y="-9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oleObject" Target="Workbook3"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c:spPr>
          <c:xVal>
            <c:numRef>
              <c:f>Sheet1!$I$6:$I$18</c:f>
              <c:numCache>
                <c:formatCode>General</c:formatCode>
                <c:ptCount val="13"/>
                <c:pt idx="0">
                  <c:v>12382.0</c:v>
                </c:pt>
                <c:pt idx="1">
                  <c:v>100952.2</c:v>
                </c:pt>
                <c:pt idx="2">
                  <c:v>1475.4</c:v>
                </c:pt>
                <c:pt idx="3">
                  <c:v>13086.3</c:v>
                </c:pt>
                <c:pt idx="4">
                  <c:v>539.91</c:v>
                </c:pt>
                <c:pt idx="5">
                  <c:v>81041.5</c:v>
                </c:pt>
                <c:pt idx="6">
                  <c:v>21.88</c:v>
                </c:pt>
                <c:pt idx="7">
                  <c:v>789.57</c:v>
                </c:pt>
                <c:pt idx="8">
                  <c:v>68.24</c:v>
                </c:pt>
                <c:pt idx="9">
                  <c:v>53648.1</c:v>
                </c:pt>
                <c:pt idx="10">
                  <c:v>3977.44</c:v>
                </c:pt>
                <c:pt idx="11">
                  <c:v>128355.0</c:v>
                </c:pt>
                <c:pt idx="12">
                  <c:v>766.47</c:v>
                </c:pt>
              </c:numCache>
            </c:numRef>
          </c:xVal>
          <c:yVal>
            <c:numRef>
              <c:f>Sheet1!$K$6:$K$18</c:f>
              <c:numCache>
                <c:formatCode>General</c:formatCode>
                <c:ptCount val="13"/>
                <c:pt idx="0">
                  <c:v>0.607</c:v>
                </c:pt>
                <c:pt idx="1">
                  <c:v>0.589</c:v>
                </c:pt>
                <c:pt idx="2">
                  <c:v>0.588</c:v>
                </c:pt>
                <c:pt idx="3">
                  <c:v>0.558</c:v>
                </c:pt>
                <c:pt idx="4">
                  <c:v>0.554</c:v>
                </c:pt>
                <c:pt idx="5">
                  <c:v>0.551</c:v>
                </c:pt>
                <c:pt idx="6">
                  <c:v>0.501</c:v>
                </c:pt>
                <c:pt idx="7">
                  <c:v>0.475</c:v>
                </c:pt>
                <c:pt idx="8">
                  <c:v>0.458</c:v>
                </c:pt>
                <c:pt idx="9">
                  <c:v>0.419</c:v>
                </c:pt>
                <c:pt idx="10">
                  <c:v>0.415</c:v>
                </c:pt>
                <c:pt idx="11">
                  <c:v>0.376</c:v>
                </c:pt>
                <c:pt idx="12">
                  <c:v>0.374</c:v>
                </c:pt>
              </c:numCache>
            </c:numRef>
          </c:yVal>
          <c:smooth val="0"/>
          <c:extLst xmlns:c16r2="http://schemas.microsoft.com/office/drawing/2015/06/chart">
            <c:ext xmlns:c16="http://schemas.microsoft.com/office/drawing/2014/chart" uri="{C3380CC4-5D6E-409C-BE32-E72D297353CC}">
              <c16:uniqueId val="{00000000-CE15-4032-99DA-91CB987F3879}"/>
            </c:ext>
          </c:extLst>
        </c:ser>
        <c:dLbls>
          <c:showLegendKey val="0"/>
          <c:showVal val="0"/>
          <c:showCatName val="0"/>
          <c:showSerName val="0"/>
          <c:showPercent val="0"/>
          <c:showBubbleSize val="0"/>
        </c:dLbls>
        <c:axId val="2096907976"/>
        <c:axId val="2096909816"/>
      </c:scatterChart>
      <c:valAx>
        <c:axId val="2096907976"/>
        <c:scaling>
          <c:logBase val="10.0"/>
          <c:orientation val="minMax"/>
        </c:scaling>
        <c:delete val="0"/>
        <c:axPos val="b"/>
        <c:numFmt formatCode="General" sourceLinked="1"/>
        <c:majorTickMark val="out"/>
        <c:minorTickMark val="none"/>
        <c:tickLblPos val="nextTo"/>
        <c:crossAx val="2096909816"/>
        <c:crosses val="autoZero"/>
        <c:crossBetween val="midCat"/>
      </c:valAx>
      <c:valAx>
        <c:axId val="2096909816"/>
        <c:scaling>
          <c:orientation val="minMax"/>
        </c:scaling>
        <c:delete val="0"/>
        <c:axPos val="l"/>
        <c:majorGridlines/>
        <c:numFmt formatCode="General" sourceLinked="1"/>
        <c:majorTickMark val="out"/>
        <c:minorTickMark val="none"/>
        <c:tickLblPos val="nextTo"/>
        <c:crossAx val="2096907976"/>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03/11/20</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03/11/20</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C257C2-8D60-4760-88CB-024AF3EEC641}" type="slidenum">
              <a:rPr lang="nl-BE" smtClean="0"/>
              <a:pPr/>
              <a:t>1</a:t>
            </a:fld>
            <a:endParaRPr lang="nl-BE"/>
          </a:p>
        </p:txBody>
      </p:sp>
    </p:spTree>
    <p:extLst>
      <p:ext uri="{BB962C8B-B14F-4D97-AF65-F5344CB8AC3E}">
        <p14:creationId xmlns:p14="http://schemas.microsoft.com/office/powerpoint/2010/main" val="23073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C257C2-8D60-4760-88CB-024AF3EEC641}" type="slidenum">
              <a:rPr lang="nl-BE" smtClean="0"/>
              <a:pPr/>
              <a:t>2</a:t>
            </a:fld>
            <a:endParaRPr lang="nl-BE"/>
          </a:p>
        </p:txBody>
      </p:sp>
    </p:spTree>
    <p:extLst>
      <p:ext uri="{BB962C8B-B14F-4D97-AF65-F5344CB8AC3E}">
        <p14:creationId xmlns:p14="http://schemas.microsoft.com/office/powerpoint/2010/main" val="304944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C257C2-8D60-4760-88CB-024AF3EEC641}" type="slidenum">
              <a:rPr lang="nl-BE" smtClean="0"/>
              <a:pPr/>
              <a:t>3</a:t>
            </a:fld>
            <a:endParaRPr lang="nl-BE"/>
          </a:p>
        </p:txBody>
      </p:sp>
    </p:spTree>
    <p:extLst>
      <p:ext uri="{BB962C8B-B14F-4D97-AF65-F5344CB8AC3E}">
        <p14:creationId xmlns:p14="http://schemas.microsoft.com/office/powerpoint/2010/main" val="4270017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C257C2-8D60-4760-88CB-024AF3EEC641}" type="slidenum">
              <a:rPr lang="nl-BE" smtClean="0"/>
              <a:pPr/>
              <a:t>4</a:t>
            </a:fld>
            <a:endParaRPr lang="nl-BE"/>
          </a:p>
        </p:txBody>
      </p:sp>
    </p:spTree>
    <p:extLst>
      <p:ext uri="{BB962C8B-B14F-4D97-AF65-F5344CB8AC3E}">
        <p14:creationId xmlns:p14="http://schemas.microsoft.com/office/powerpoint/2010/main" val="40351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pitchFamily="34" charset="0"/>
                <a:ea typeface="+mn-ea"/>
                <a:cs typeface="Arial" pitchFamily="34" charset="0"/>
              </a:rPr>
              <a:t>The top panel depicts the genomic region surrounding the 5′ end of the gene LBH (limb bud and heart development homolog) in the human genome. The top track indicates mammalian conservation as determined by </a:t>
            </a:r>
            <a:r>
              <a:rPr lang="en-US" sz="1200" kern="1200" dirty="0" err="1">
                <a:solidFill>
                  <a:schemeClr val="tx1"/>
                </a:solidFill>
                <a:latin typeface="Arial" pitchFamily="34" charset="0"/>
                <a:ea typeface="+mn-ea"/>
                <a:cs typeface="Arial" pitchFamily="34" charset="0"/>
              </a:rPr>
              <a:t>phastCons</a:t>
            </a:r>
            <a:r>
              <a:rPr lang="en-US" sz="1200" kern="1200" dirty="0">
                <a:solidFill>
                  <a:schemeClr val="tx1"/>
                </a:solidFill>
                <a:latin typeface="Arial" pitchFamily="34" charset="0"/>
                <a:ea typeface="+mn-ea"/>
                <a:cs typeface="Arial" pitchFamily="34" charset="0"/>
              </a:rPr>
              <a:t> (Pollard et al. 2010). Putative promoter and enhancer elements are indicated. The second track shows the intron/exon structure of the 5′ end of LBH. The 5′ </a:t>
            </a:r>
            <a:r>
              <a:rPr lang="en-US" sz="1200" kern="1200" dirty="0" err="1">
                <a:solidFill>
                  <a:schemeClr val="tx1"/>
                </a:solidFill>
                <a:latin typeface="Arial" pitchFamily="34" charset="0"/>
                <a:ea typeface="+mn-ea"/>
                <a:cs typeface="Arial" pitchFamily="34" charset="0"/>
              </a:rPr>
              <a:t>untranslated</a:t>
            </a:r>
            <a:r>
              <a:rPr lang="en-US" sz="1200" kern="1200" dirty="0">
                <a:solidFill>
                  <a:schemeClr val="tx1"/>
                </a:solidFill>
                <a:latin typeface="Arial" pitchFamily="34" charset="0"/>
                <a:ea typeface="+mn-ea"/>
                <a:cs typeface="Arial" pitchFamily="34" charset="0"/>
              </a:rPr>
              <a:t> region (UTR) and start site are indicated. The bottom panel shows a close up on the protein-coding portion of the first exon of LBH. Here, the top track shows the human DNA sequence, and the second track shows the degree of mammalian conservation as determined by </a:t>
            </a:r>
            <a:r>
              <a:rPr lang="en-US" sz="1200" kern="1200" dirty="0" err="1">
                <a:solidFill>
                  <a:schemeClr val="tx1"/>
                </a:solidFill>
                <a:latin typeface="Arial" pitchFamily="34" charset="0"/>
                <a:ea typeface="+mn-ea"/>
                <a:cs typeface="Arial" pitchFamily="34" charset="0"/>
              </a:rPr>
              <a:t>PhyloP</a:t>
            </a:r>
            <a:r>
              <a:rPr lang="en-US" sz="1200" kern="1200" dirty="0">
                <a:solidFill>
                  <a:schemeClr val="tx1"/>
                </a:solidFill>
                <a:latin typeface="Arial" pitchFamily="34" charset="0"/>
                <a:ea typeface="+mn-ea"/>
                <a:cs typeface="Arial" pitchFamily="34" charset="0"/>
              </a:rPr>
              <a:t> (Pollard et al. 2010). The bottom series of tracks shows the homologous protein sequence in selected vertebrate genomes. (N) Gaps in sequence; (=) </a:t>
            </a:r>
            <a:r>
              <a:rPr lang="en-US" sz="1200" kern="1200" dirty="0" err="1">
                <a:solidFill>
                  <a:schemeClr val="tx1"/>
                </a:solidFill>
                <a:latin typeface="Arial" pitchFamily="34" charset="0"/>
                <a:ea typeface="+mn-ea"/>
                <a:cs typeface="Arial" pitchFamily="34" charset="0"/>
              </a:rPr>
              <a:t>unalignable</a:t>
            </a:r>
            <a:r>
              <a:rPr lang="en-US" sz="1200" kern="1200" dirty="0">
                <a:solidFill>
                  <a:schemeClr val="tx1"/>
                </a:solidFill>
                <a:latin typeface="Arial" pitchFamily="34" charset="0"/>
                <a:ea typeface="+mn-ea"/>
                <a:cs typeface="Arial" pitchFamily="34" charset="0"/>
              </a:rPr>
              <a:t> sequence.</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5</a:t>
            </a:fld>
            <a:endParaRPr lang="nl-BE"/>
          </a:p>
        </p:txBody>
      </p:sp>
    </p:spTree>
    <p:extLst>
      <p:ext uri="{BB962C8B-B14F-4D97-AF65-F5344CB8AC3E}">
        <p14:creationId xmlns:p14="http://schemas.microsoft.com/office/powerpoint/2010/main" val="2482208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pitchFamily="34" charset="0"/>
                <a:ea typeface="+mn-ea"/>
                <a:cs typeface="Arial" pitchFamily="34" charset="0"/>
              </a:rPr>
              <a:t>Hypothetical data showing how conservation can be used to identify the most likely functional variants in a disease locus. GWAS or sequencing data can be combined with constraint information and other genome annotations in the appropriate cell types to assess SNPs and other variants present on human disease-associated haplotypes. From the multitude of associated variants, one or a few candidate mutations often stand out based on the overlap of a candidate SNP (best variant indicated by star in lower panel) with constraint and other genome annotation. In a best-case scenario, careful analysis of sequence motifs overlapping the candidate variant will also identify a transcription factor binding site, splice site, or RNA structure that is altered by the candidate variant.</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6</a:t>
            </a:fld>
            <a:endParaRPr lang="nl-BE"/>
          </a:p>
        </p:txBody>
      </p:sp>
    </p:spTree>
    <p:extLst>
      <p:ext uri="{BB962C8B-B14F-4D97-AF65-F5344CB8AC3E}">
        <p14:creationId xmlns:p14="http://schemas.microsoft.com/office/powerpoint/2010/main" val="1577402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pitchFamily="34" charset="0"/>
                <a:ea typeface="+mn-ea"/>
                <a:cs typeface="Arial" pitchFamily="34" charset="0"/>
              </a:rPr>
              <a:t>A tree schematic depicting the relationships between the vertebrate species discussed. Important events such as the origin of </a:t>
            </a:r>
            <a:r>
              <a:rPr lang="en-US" sz="1200" kern="1200" dirty="0" err="1">
                <a:solidFill>
                  <a:schemeClr val="tx1"/>
                </a:solidFill>
                <a:latin typeface="Arial" pitchFamily="34" charset="0"/>
                <a:ea typeface="+mn-ea"/>
                <a:cs typeface="Arial" pitchFamily="34" charset="0"/>
              </a:rPr>
              <a:t>therian</a:t>
            </a:r>
            <a:r>
              <a:rPr lang="en-US" sz="1200" kern="1200" dirty="0">
                <a:solidFill>
                  <a:schemeClr val="tx1"/>
                </a:solidFill>
                <a:latin typeface="Arial" pitchFamily="34" charset="0"/>
                <a:ea typeface="+mn-ea"/>
                <a:cs typeface="Arial" pitchFamily="34" charset="0"/>
              </a:rPr>
              <a:t> sex chromosomes, pig domestication, human language evolution, and transposable element exaptation are indicated. Note the very different time spans used depending on the evolutionary question at hand.</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419634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was evolution studied before sequences?</a:t>
            </a:r>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10</a:t>
            </a:fld>
            <a:endParaRPr lang="nl-BE"/>
          </a:p>
        </p:txBody>
      </p:sp>
    </p:spTree>
    <p:extLst>
      <p:ext uri="{BB962C8B-B14F-4D97-AF65-F5344CB8AC3E}">
        <p14:creationId xmlns:p14="http://schemas.microsoft.com/office/powerpoint/2010/main" val="3945543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effectLst/>
                <a:latin typeface="Arial" panose="020B0604020202020204" pitchFamily="34" charset="0"/>
              </a:rPr>
              <a:t>With T-Coffee we pre-process a data set of </a:t>
            </a:r>
            <a:r>
              <a:rPr lang="en-US" dirty="0" err="1">
                <a:effectLst/>
                <a:latin typeface="Arial" panose="020B0604020202020204" pitchFamily="34" charset="0"/>
              </a:rPr>
              <a:t>allpair</a:t>
            </a:r>
            <a:r>
              <a:rPr lang="en-US" dirty="0">
                <a:effectLst/>
                <a:latin typeface="Arial" panose="020B0604020202020204" pitchFamily="34" charset="0"/>
              </a:rPr>
              <a:t>-wise alignments between the sequences. This provides us with </a:t>
            </a:r>
            <a:r>
              <a:rPr lang="en-US" dirty="0" err="1">
                <a:effectLst/>
                <a:latin typeface="Arial" panose="020B0604020202020204" pitchFamily="34" charset="0"/>
              </a:rPr>
              <a:t>alibrary</a:t>
            </a:r>
            <a:r>
              <a:rPr lang="en-US" dirty="0">
                <a:effectLst/>
                <a:latin typeface="Arial" panose="020B0604020202020204" pitchFamily="34" charset="0"/>
              </a:rPr>
              <a:t> of alignment information that can be used to guide the progress-</a:t>
            </a:r>
            <a:r>
              <a:rPr lang="en-US" dirty="0" err="1">
                <a:effectLst/>
                <a:latin typeface="Arial" panose="020B0604020202020204" pitchFamily="34" charset="0"/>
              </a:rPr>
              <a:t>ive</a:t>
            </a:r>
            <a:r>
              <a:rPr lang="en-US" dirty="0">
                <a:effectLst/>
                <a:latin typeface="Arial" panose="020B0604020202020204" pitchFamily="34" charset="0"/>
              </a:rPr>
              <a:t> alignment. Intermediate alignments are then based not only on </a:t>
            </a:r>
            <a:r>
              <a:rPr lang="en-US" dirty="0" err="1">
                <a:effectLst/>
                <a:latin typeface="Arial" panose="020B0604020202020204" pitchFamily="34" charset="0"/>
              </a:rPr>
              <a:t>thesequences</a:t>
            </a:r>
            <a:r>
              <a:rPr lang="en-US" dirty="0">
                <a:effectLst/>
                <a:latin typeface="Arial" panose="020B0604020202020204" pitchFamily="34" charset="0"/>
              </a:rPr>
              <a:t> to be aligned next but also on how all of the sequences </a:t>
            </a:r>
            <a:r>
              <a:rPr lang="en-US" dirty="0" err="1">
                <a:effectLst/>
                <a:latin typeface="Arial" panose="020B0604020202020204" pitchFamily="34" charset="0"/>
              </a:rPr>
              <a:t>alignwith</a:t>
            </a:r>
            <a:r>
              <a:rPr lang="en-US" dirty="0">
                <a:effectLst/>
                <a:latin typeface="Arial" panose="020B0604020202020204" pitchFamily="34" charset="0"/>
              </a:rPr>
              <a:t> each other. The primary library contains a set of pair-</a:t>
            </a:r>
            <a:r>
              <a:rPr lang="en-US" dirty="0" err="1">
                <a:effectLst/>
                <a:latin typeface="Arial" panose="020B0604020202020204" pitchFamily="34" charset="0"/>
              </a:rPr>
              <a:t>wisealignments</a:t>
            </a:r>
            <a:r>
              <a:rPr lang="en-US" dirty="0">
                <a:effectLst/>
                <a:latin typeface="Arial" panose="020B0604020202020204" pitchFamily="34" charset="0"/>
              </a:rPr>
              <a:t> between all of the sequences to </a:t>
            </a:r>
            <a:r>
              <a:rPr lang="en-US" dirty="0" err="1">
                <a:effectLst/>
                <a:latin typeface="Arial" panose="020B0604020202020204" pitchFamily="34" charset="0"/>
              </a:rPr>
              <a:t>bealigned</a:t>
            </a:r>
            <a:r>
              <a:rPr lang="en-US" dirty="0">
                <a:effectLst/>
                <a:latin typeface="Arial" panose="020B0604020202020204" pitchFamily="34" charset="0"/>
              </a:rPr>
              <a:t>. We use the structure described </a:t>
            </a:r>
            <a:r>
              <a:rPr lang="en-US" dirty="0" err="1">
                <a:effectLst/>
                <a:latin typeface="Arial" panose="020B0604020202020204" pitchFamily="34" charset="0"/>
              </a:rPr>
              <a:t>byNotredameet</a:t>
            </a:r>
            <a:r>
              <a:rPr lang="en-US" dirty="0">
                <a:effectLst/>
                <a:latin typeface="Arial" panose="020B0604020202020204" pitchFamily="34" charset="0"/>
              </a:rPr>
              <a:t> al. (1998). This does not require </a:t>
            </a:r>
            <a:r>
              <a:rPr lang="en-US" dirty="0" err="1">
                <a:effectLst/>
                <a:latin typeface="Arial" panose="020B0604020202020204" pitchFamily="34" charset="0"/>
              </a:rPr>
              <a:t>thealignments</a:t>
            </a:r>
            <a:r>
              <a:rPr lang="en-US" dirty="0">
                <a:effectLst/>
                <a:latin typeface="Arial" panose="020B0604020202020204" pitchFamily="34" charset="0"/>
              </a:rPr>
              <a:t> to be consistent (e.g. two or </a:t>
            </a:r>
            <a:r>
              <a:rPr lang="en-US" dirty="0" err="1">
                <a:effectLst/>
                <a:latin typeface="Arial" panose="020B0604020202020204" pitchFamily="34" charset="0"/>
              </a:rPr>
              <a:t>moredifferent</a:t>
            </a:r>
            <a:r>
              <a:rPr lang="en-US" dirty="0">
                <a:effectLst/>
                <a:latin typeface="Arial" panose="020B0604020202020204" pitchFamily="34" charset="0"/>
              </a:rPr>
              <a:t> alignments of the same pair of </a:t>
            </a:r>
            <a:r>
              <a:rPr lang="en-US" dirty="0" err="1">
                <a:effectLst/>
                <a:latin typeface="Arial" panose="020B0604020202020204" pitchFamily="34" charset="0"/>
              </a:rPr>
              <a:t>sequencescan</a:t>
            </a:r>
            <a:r>
              <a:rPr lang="en-US" dirty="0">
                <a:effectLst/>
                <a:latin typeface="Arial" panose="020B0604020202020204" pitchFamily="34" charset="0"/>
              </a:rPr>
              <a:t> be included). In the library, we include </a:t>
            </a:r>
            <a:r>
              <a:rPr lang="en-US" dirty="0" err="1">
                <a:effectLst/>
                <a:latin typeface="Arial" panose="020B0604020202020204" pitchFamily="34" charset="0"/>
              </a:rPr>
              <a:t>infor-mation</a:t>
            </a:r>
            <a:r>
              <a:rPr lang="en-US" dirty="0">
                <a:effectLst/>
                <a:latin typeface="Arial" panose="020B0604020202020204" pitchFamily="34" charset="0"/>
              </a:rPr>
              <a:t> on each of </a:t>
            </a:r>
            <a:r>
              <a:rPr lang="en-US" dirty="0" err="1">
                <a:effectLst/>
                <a:latin typeface="Arial" panose="020B0604020202020204" pitchFamily="34" charset="0"/>
              </a:rPr>
              <a:t>theN</a:t>
            </a:r>
            <a:r>
              <a:rPr lang="en-US" dirty="0">
                <a:effectLst/>
                <a:latin typeface="Arial" panose="020B0604020202020204" pitchFamily="34" charset="0"/>
              </a:rPr>
              <a:t>(Nˇ1)/2 sequence </a:t>
            </a:r>
            <a:r>
              <a:rPr lang="en-US" dirty="0" err="1">
                <a:effectLst/>
                <a:latin typeface="Arial" panose="020B0604020202020204" pitchFamily="34" charset="0"/>
              </a:rPr>
              <a:t>pairs,whereNis</a:t>
            </a:r>
            <a:r>
              <a:rPr lang="en-US" dirty="0">
                <a:effectLst/>
                <a:latin typeface="Arial" panose="020B0604020202020204" pitchFamily="34" charset="0"/>
              </a:rPr>
              <a:t> the number of sequences. Here, we </a:t>
            </a:r>
            <a:r>
              <a:rPr lang="en-US" dirty="0" err="1">
                <a:effectLst/>
                <a:latin typeface="Arial" panose="020B0604020202020204" pitchFamily="34" charset="0"/>
              </a:rPr>
              <a:t>usetwo</a:t>
            </a:r>
            <a:r>
              <a:rPr lang="en-US" dirty="0">
                <a:effectLst/>
                <a:latin typeface="Arial" panose="020B0604020202020204" pitchFamily="34" charset="0"/>
              </a:rPr>
              <a:t> alignment sources for each pair of </a:t>
            </a:r>
            <a:r>
              <a:rPr lang="en-US" dirty="0" err="1">
                <a:effectLst/>
                <a:latin typeface="Arial" panose="020B0604020202020204" pitchFamily="34" charset="0"/>
              </a:rPr>
              <a:t>sequences,one</a:t>
            </a:r>
            <a:r>
              <a:rPr lang="en-US" dirty="0">
                <a:effectLst/>
                <a:latin typeface="Arial" panose="020B0604020202020204" pitchFamily="34" charset="0"/>
              </a:rPr>
              <a:t> local and one global. The global alignments(Figures 1 and 2(b)) are constructed using </a:t>
            </a:r>
            <a:r>
              <a:rPr lang="en-US" dirty="0" err="1">
                <a:effectLst/>
                <a:latin typeface="Arial" panose="020B0604020202020204" pitchFamily="34" charset="0"/>
              </a:rPr>
              <a:t>Clus-talW</a:t>
            </a:r>
            <a:r>
              <a:rPr lang="en-US" dirty="0">
                <a:effectLst/>
                <a:latin typeface="Arial" panose="020B0604020202020204" pitchFamily="34" charset="0"/>
              </a:rPr>
              <a:t> on the sequences, two at a time (default par-</a:t>
            </a:r>
            <a:r>
              <a:rPr lang="en-US" dirty="0" err="1">
                <a:effectLst/>
                <a:latin typeface="Arial" panose="020B0604020202020204" pitchFamily="34" charset="0"/>
              </a:rPr>
              <a:t>ameters</a:t>
            </a:r>
            <a:r>
              <a:rPr lang="en-US" dirty="0">
                <a:effectLst/>
                <a:latin typeface="Arial" panose="020B0604020202020204" pitchFamily="34" charset="0"/>
              </a:rPr>
              <a:t>; version 1.75). This is used to give one full-length alignment between each pair of </a:t>
            </a:r>
            <a:r>
              <a:rPr lang="en-US" dirty="0" err="1">
                <a:effectLst/>
                <a:latin typeface="Arial" panose="020B0604020202020204" pitchFamily="34" charset="0"/>
              </a:rPr>
              <a:t>sequences.The</a:t>
            </a:r>
            <a:r>
              <a:rPr lang="en-US" dirty="0">
                <a:effectLst/>
                <a:latin typeface="Arial" panose="020B0604020202020204" pitchFamily="34" charset="0"/>
              </a:rPr>
              <a:t> local alignments (Figure 1) are the ten top-scoring non-intersecting local alignments, </a:t>
            </a:r>
            <a:r>
              <a:rPr lang="en-US" dirty="0" err="1">
                <a:effectLst/>
                <a:latin typeface="Arial" panose="020B0604020202020204" pitchFamily="34" charset="0"/>
              </a:rPr>
              <a:t>betweeneach</a:t>
            </a:r>
            <a:r>
              <a:rPr lang="en-US" dirty="0">
                <a:effectLst/>
                <a:latin typeface="Arial" panose="020B0604020202020204" pitchFamily="34" charset="0"/>
              </a:rPr>
              <a:t> pair of sequences, gathered using the </a:t>
            </a:r>
            <a:r>
              <a:rPr lang="en-US" dirty="0" err="1">
                <a:effectLst/>
                <a:latin typeface="Arial" panose="020B0604020202020204" pitchFamily="34" charset="0"/>
              </a:rPr>
              <a:t>Lalignprogram</a:t>
            </a:r>
            <a:r>
              <a:rPr lang="en-US" dirty="0">
                <a:effectLst/>
                <a:latin typeface="Arial" panose="020B0604020202020204" pitchFamily="34" charset="0"/>
              </a:rPr>
              <a:t> of the FASTA package with default par-</a:t>
            </a:r>
            <a:r>
              <a:rPr lang="en-US" dirty="0" err="1">
                <a:effectLst/>
                <a:latin typeface="Arial" panose="020B0604020202020204" pitchFamily="34" charset="0"/>
              </a:rPr>
              <a:t>ameters</a:t>
            </a:r>
            <a:r>
              <a:rPr lang="en-US" dirty="0">
                <a:effectLst/>
                <a:latin typeface="Arial" panose="020B0604020202020204" pitchFamily="34" charset="0"/>
              </a:rPr>
              <a:t>. </a:t>
            </a:r>
            <a:r>
              <a:rPr lang="en-US" dirty="0" err="1">
                <a:effectLst/>
                <a:latin typeface="Arial" panose="020B0604020202020204" pitchFamily="34" charset="0"/>
              </a:rPr>
              <a:t>Lalign</a:t>
            </a:r>
            <a:r>
              <a:rPr lang="en-US" dirty="0">
                <a:effectLst/>
                <a:latin typeface="Arial" panose="020B0604020202020204" pitchFamily="34" charset="0"/>
              </a:rPr>
              <a:t> is the FASTA implementation </a:t>
            </a:r>
            <a:r>
              <a:rPr lang="en-US" dirty="0" err="1">
                <a:effectLst/>
                <a:latin typeface="Arial" panose="020B0604020202020204" pitchFamily="34" charset="0"/>
              </a:rPr>
              <a:t>ofthe</a:t>
            </a:r>
            <a:r>
              <a:rPr lang="en-US" dirty="0">
                <a:effectLst/>
                <a:latin typeface="Arial" panose="020B0604020202020204" pitchFamily="34" charset="0"/>
              </a:rPr>
              <a:t> Sim program (Huang &amp; Miller, 1991; Pearson&amp; Lipman, 1988).In the library, each alignment is represented as </a:t>
            </a:r>
            <a:r>
              <a:rPr lang="en-US" dirty="0" err="1">
                <a:effectLst/>
                <a:latin typeface="Arial" panose="020B0604020202020204" pitchFamily="34" charset="0"/>
              </a:rPr>
              <a:t>alist</a:t>
            </a:r>
            <a:r>
              <a:rPr lang="en-US" dirty="0">
                <a:effectLst/>
                <a:latin typeface="Arial" panose="020B0604020202020204" pitchFamily="34" charset="0"/>
              </a:rPr>
              <a:t> of pair-wise residue matches (e.g. residue x </a:t>
            </a:r>
            <a:r>
              <a:rPr lang="en-US" dirty="0" err="1">
                <a:effectLst/>
                <a:latin typeface="Arial" panose="020B0604020202020204" pitchFamily="34" charset="0"/>
              </a:rPr>
              <a:t>ofsequence</a:t>
            </a:r>
            <a:r>
              <a:rPr lang="en-US" dirty="0">
                <a:effectLst/>
                <a:latin typeface="Arial" panose="020B0604020202020204" pitchFamily="34" charset="0"/>
              </a:rPr>
              <a:t> A is aligned with residue y of </a:t>
            </a:r>
            <a:r>
              <a:rPr lang="en-US" dirty="0" err="1">
                <a:effectLst/>
                <a:latin typeface="Arial" panose="020B0604020202020204" pitchFamily="34" charset="0"/>
              </a:rPr>
              <a:t>sequenceB</a:t>
            </a:r>
            <a:r>
              <a:rPr lang="en-US" dirty="0">
                <a:effectLst/>
                <a:latin typeface="Arial" panose="020B0604020202020204" pitchFamily="34" charset="0"/>
              </a:rPr>
              <a:t>). In effect, each of these pairs is a constraint. </a:t>
            </a:r>
            <a:r>
              <a:rPr lang="en-US" dirty="0" err="1">
                <a:effectLst/>
                <a:latin typeface="Arial" panose="020B0604020202020204" pitchFamily="34" charset="0"/>
              </a:rPr>
              <a:t>Allof</a:t>
            </a:r>
            <a:r>
              <a:rPr lang="en-US" dirty="0">
                <a:effectLst/>
                <a:latin typeface="Arial" panose="020B0604020202020204" pitchFamily="34" charset="0"/>
              </a:rPr>
              <a:t> these constraints are not equally </a:t>
            </a:r>
            <a:r>
              <a:rPr lang="en-US" dirty="0" err="1">
                <a:effectLst/>
                <a:latin typeface="Arial" panose="020B0604020202020204" pitchFamily="34" charset="0"/>
              </a:rPr>
              <a:t>important.Some</a:t>
            </a:r>
            <a:r>
              <a:rPr lang="en-US" dirty="0">
                <a:effectLst/>
                <a:latin typeface="Arial" panose="020B0604020202020204" pitchFamily="34" charset="0"/>
              </a:rPr>
              <a:t> may come from parts of alignments that </a:t>
            </a:r>
            <a:r>
              <a:rPr lang="en-US" dirty="0" err="1">
                <a:effectLst/>
                <a:latin typeface="Arial" panose="020B0604020202020204" pitchFamily="34" charset="0"/>
              </a:rPr>
              <a:t>aremore</a:t>
            </a:r>
            <a:r>
              <a:rPr lang="en-US" dirty="0">
                <a:effectLst/>
                <a:latin typeface="Arial" panose="020B0604020202020204" pitchFamily="34" charset="0"/>
              </a:rPr>
              <a:t> likely to be correct. We take this into </a:t>
            </a:r>
            <a:r>
              <a:rPr lang="en-US" dirty="0" err="1">
                <a:effectLst/>
                <a:latin typeface="Arial" panose="020B0604020202020204" pitchFamily="34" charset="0"/>
              </a:rPr>
              <a:t>accountwhen</a:t>
            </a:r>
            <a:r>
              <a:rPr lang="en-US" dirty="0">
                <a:effectLst/>
                <a:latin typeface="Arial" panose="020B0604020202020204" pitchFamily="34" charset="0"/>
              </a:rPr>
              <a:t> computing the multiple alignment and </a:t>
            </a:r>
            <a:r>
              <a:rPr lang="en-US" dirty="0" err="1">
                <a:effectLst/>
                <a:latin typeface="Arial" panose="020B0604020202020204" pitchFamily="34" charset="0"/>
              </a:rPr>
              <a:t>givepriority</a:t>
            </a:r>
            <a:r>
              <a:rPr lang="en-US" dirty="0">
                <a:effectLst/>
                <a:latin typeface="Arial" panose="020B0604020202020204" pitchFamily="34" charset="0"/>
              </a:rPr>
              <a:t> to the most reliable residue pairs. This </a:t>
            </a:r>
            <a:r>
              <a:rPr lang="en-US" dirty="0" err="1">
                <a:effectLst/>
                <a:latin typeface="Arial" panose="020B0604020202020204" pitchFamily="34" charset="0"/>
              </a:rPr>
              <a:t>isachieved</a:t>
            </a:r>
            <a:r>
              <a:rPr lang="en-US" dirty="0">
                <a:effectLst/>
                <a:latin typeface="Arial" panose="020B0604020202020204" pitchFamily="34" charset="0"/>
              </a:rPr>
              <a:t> by using a weighting </a:t>
            </a:r>
            <a:r>
              <a:rPr lang="en-US" dirty="0" err="1">
                <a:effectLst/>
                <a:latin typeface="Arial" panose="020B0604020202020204" pitchFamily="34" charset="0"/>
              </a:rPr>
              <a:t>scheme.In</a:t>
            </a:r>
            <a:r>
              <a:rPr lang="en-US" dirty="0">
                <a:effectLst/>
                <a:latin typeface="Arial" panose="020B0604020202020204" pitchFamily="34" charset="0"/>
              </a:rPr>
              <a:t> this case the weights are based on the sequence identity. If the sequences are more similar to each other, more weight is given to this alignment. </a:t>
            </a:r>
          </a:p>
          <a:p>
            <a:r>
              <a:rPr lang="en-US" dirty="0">
                <a:effectLst/>
                <a:latin typeface="Arial" panose="020B0604020202020204" pitchFamily="34" charset="0"/>
              </a:rPr>
              <a:t>Foreach pair of aligned residues in the library, we can assign a weight that </a:t>
            </a:r>
            <a:r>
              <a:rPr lang="en-US" dirty="0" err="1">
                <a:effectLst/>
                <a:latin typeface="Arial" panose="020B0604020202020204" pitchFamily="34" charset="0"/>
              </a:rPr>
              <a:t>reØects</a:t>
            </a:r>
            <a:r>
              <a:rPr lang="en-US" dirty="0">
                <a:effectLst/>
                <a:latin typeface="Arial" panose="020B0604020202020204" pitchFamily="34" charset="0"/>
              </a:rPr>
              <a:t> the degree to </a:t>
            </a:r>
            <a:r>
              <a:rPr lang="en-US" dirty="0" err="1">
                <a:effectLst/>
                <a:latin typeface="Arial" panose="020B0604020202020204" pitchFamily="34" charset="0"/>
              </a:rPr>
              <a:t>whichthose</a:t>
            </a:r>
            <a:r>
              <a:rPr lang="en-US" dirty="0">
                <a:effectLst/>
                <a:latin typeface="Arial" panose="020B0604020202020204" pitchFamily="34" charset="0"/>
              </a:rPr>
              <a:t> residues align consistently with residues from all the other sequences. This process is </a:t>
            </a:r>
            <a:r>
              <a:rPr lang="en-US" dirty="0" err="1">
                <a:effectLst/>
                <a:latin typeface="Arial" panose="020B0604020202020204" pitchFamily="34" charset="0"/>
              </a:rPr>
              <a:t>calledlibrary</a:t>
            </a:r>
            <a:r>
              <a:rPr lang="en-US" dirty="0">
                <a:effectLst/>
                <a:latin typeface="Arial" panose="020B0604020202020204" pitchFamily="34" charset="0"/>
              </a:rPr>
              <a:t> extension. </a:t>
            </a:r>
            <a:endParaRPr lang="en-US" dirty="0"/>
          </a:p>
        </p:txBody>
      </p:sp>
      <p:sp>
        <p:nvSpPr>
          <p:cNvPr id="4" name="Tijdelijke aanduiding voor dianummer 3"/>
          <p:cNvSpPr>
            <a:spLocks noGrp="1"/>
          </p:cNvSpPr>
          <p:nvPr>
            <p:ph type="sldNum" sz="quarter" idx="5"/>
          </p:nvPr>
        </p:nvSpPr>
        <p:spPr/>
        <p:txBody>
          <a:bodyPr/>
          <a:lstStyle/>
          <a:p>
            <a:fld id="{17C257C2-8D60-4760-88CB-024AF3EEC641}" type="slidenum">
              <a:rPr lang="nl-BE" smtClean="0"/>
              <a:pPr/>
              <a:t>30</a:t>
            </a:fld>
            <a:endParaRPr lang="nl-BE"/>
          </a:p>
        </p:txBody>
      </p:sp>
    </p:spTree>
    <p:extLst>
      <p:ext uri="{BB962C8B-B14F-4D97-AF65-F5344CB8AC3E}">
        <p14:creationId xmlns:p14="http://schemas.microsoft.com/office/powerpoint/2010/main" val="2236929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540046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03/11/20</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853669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483590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03/11/20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625954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C4DDCD72-59EE-436D-B435-201699A5BB49}" type="datetimeFigureOut">
              <a:rPr lang="nl-BE" smtClean="0"/>
              <a:pPr/>
              <a:t>03/11/20</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632639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03/11/20</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60134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4DDCD72-59EE-436D-B435-201699A5BB49}" type="datetimeFigureOut">
              <a:rPr lang="nl-BE" smtClean="0"/>
              <a:pPr/>
              <a:t>03/11/20</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81974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03/11/20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7253469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
        <p:nvSpPr>
          <p:cNvPr id="9" name="Tijdelijke aanduiding voor datum 4"/>
          <p:cNvSpPr>
            <a:spLocks noGrp="1"/>
          </p:cNvSpPr>
          <p:nvPr>
            <p:ph type="dt" sz="half" idx="10"/>
          </p:nvPr>
        </p:nvSpPr>
        <p:spPr>
          <a:xfrm>
            <a:off x="540000" y="6048000"/>
            <a:ext cx="936000" cy="288000"/>
          </a:xfrm>
        </p:spPr>
        <p:txBody>
          <a:bodyPr/>
          <a:lstStyle/>
          <a:p>
            <a:fld id="{C4DDCD72-59EE-436D-B435-201699A5BB49}" type="datetimeFigureOut">
              <a:rPr lang="nl-BE" smtClean="0"/>
              <a:pPr/>
              <a:t>03/11/20</a:t>
            </a:fld>
            <a:endParaRPr lang="nl-BE" dirty="0"/>
          </a:p>
        </p:txBody>
      </p:sp>
    </p:spTree>
    <p:extLst>
      <p:ext uri="{BB962C8B-B14F-4D97-AF65-F5344CB8AC3E}">
        <p14:creationId xmlns:p14="http://schemas.microsoft.com/office/powerpoint/2010/main" val="2273489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03/11/20</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41690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03/11/20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7" name="Tijdelijke aanduiding voor datum 6"/>
          <p:cNvSpPr>
            <a:spLocks noGrp="1"/>
          </p:cNvSpPr>
          <p:nvPr>
            <p:ph type="dt" sz="half" idx="10"/>
          </p:nvPr>
        </p:nvSpPr>
        <p:spPr/>
        <p:txBody>
          <a:bodyPr/>
          <a:lstStyle/>
          <a:p>
            <a:fld id="{C4DDCD72-59EE-436D-B435-201699A5BB49}" type="datetimeFigureOut">
              <a:rPr lang="nl-BE" smtClean="0"/>
              <a:pPr/>
              <a:t>03/11/20</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03/11/20</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4DDCD72-59EE-436D-B435-201699A5BB49}" type="datetimeFigureOut">
              <a:rPr lang="nl-BE" smtClean="0"/>
              <a:pPr/>
              <a:t>03/11/20</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03/11/20</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C4DDCD72-59EE-436D-B435-201699A5BB49}" type="datetimeFigureOut">
              <a:rPr lang="nl-BE" smtClean="0"/>
              <a:pPr/>
              <a:t>03/11/20</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C4DDCD72-59EE-436D-B435-201699A5BB49}" type="datetimeFigureOut">
              <a:rPr lang="nl-BE" smtClean="0"/>
              <a:pPr/>
              <a:t>03/11/20</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3636000" y="6048000"/>
            <a:ext cx="936000" cy="288000"/>
          </a:xfrm>
          <a:prstGeom prst="rect">
            <a:avLst/>
          </a:prstGeom>
        </p:spPr>
        <p:txBody>
          <a:bodyPr vert="horz" lIns="0" tIns="0" rIns="0" bIns="0" rtlCol="0" anchor="t" anchorCtr="0"/>
          <a:lstStyle>
            <a:lvl1pPr algn="r">
              <a:defRPr sz="10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Lst>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a:t>Klik en typ de tekst</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C4DDCD72-59EE-436D-B435-201699A5BB49}" type="datetimeFigureOut">
              <a:rPr lang="nl-BE" smtClean="0"/>
              <a:pPr/>
              <a:t>03/11/20</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3636000" y="6048000"/>
            <a:ext cx="936000" cy="288000"/>
          </a:xfrm>
          <a:prstGeom prst="rect">
            <a:avLst/>
          </a:prstGeom>
        </p:spPr>
        <p:txBody>
          <a:bodyPr vert="horz" lIns="0" tIns="0" rIns="0" bIns="0" rtlCol="0" anchor="t" anchorCtr="0"/>
          <a:lstStyle>
            <a:lvl1pPr algn="r">
              <a:defRPr sz="10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20845504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Lst>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hyperlink" Target="http://evolution.berkeley.edu/" TargetMode="External"/><Relationship Id="rId1" Type="http://schemas.openxmlformats.org/officeDocument/2006/relationships/slideLayout" Target="../slideLayouts/slideLayout6.xml"/><Relationship Id="rId2"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gif"/><Relationship Id="rId3" Type="http://schemas.openxmlformats.org/officeDocument/2006/relationships/hyperlink" Target="http://evolution.berkeley.ed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3.png"/><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ncbi.nlm.nih.gov/blast" TargetMode="External"/><Relationship Id="rId4" Type="http://schemas.openxmlformats.org/officeDocument/2006/relationships/hyperlink" Target="http://www.ebi.ac.uk/Tools/msa/" TargetMode="External"/><Relationship Id="rId5" Type="http://schemas.openxmlformats.org/officeDocument/2006/relationships/hyperlink" Target="http://itol.embl.de/" TargetMode="External"/><Relationship Id="rId1" Type="http://schemas.openxmlformats.org/officeDocument/2006/relationships/slideLayout" Target="../slideLayouts/slideLayout2.xml"/><Relationship Id="rId2" Type="http://schemas.openxmlformats.org/officeDocument/2006/relationships/hyperlink" Target="http://uniprot.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a:t>Comparative genomics</a:t>
            </a:r>
          </a:p>
        </p:txBody>
      </p:sp>
      <p:sp>
        <p:nvSpPr>
          <p:cNvPr id="3" name="Ondertitel 2"/>
          <p:cNvSpPr>
            <a:spLocks noGrp="1"/>
          </p:cNvSpPr>
          <p:nvPr>
            <p:ph type="subTitle" idx="1"/>
          </p:nvPr>
        </p:nvSpPr>
        <p:spPr/>
        <p:txBody>
          <a:bodyPr/>
          <a:lstStyle/>
          <a:p>
            <a:r>
              <a:rPr lang="nl-BE" dirty="0"/>
              <a:t>Vera van Noort</a:t>
            </a:r>
          </a:p>
        </p:txBody>
      </p:sp>
    </p:spTree>
    <p:extLst>
      <p:ext uri="{BB962C8B-B14F-4D97-AF65-F5344CB8AC3E}">
        <p14:creationId xmlns:p14="http://schemas.microsoft.com/office/powerpoint/2010/main" val="216941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Cladistics</a:t>
            </a:r>
            <a:endParaRPr lang="en-GB" dirty="0"/>
          </a:p>
        </p:txBody>
      </p:sp>
      <p:sp>
        <p:nvSpPr>
          <p:cNvPr id="3" name="Content Placeholder 2"/>
          <p:cNvSpPr>
            <a:spLocks noGrp="1"/>
          </p:cNvSpPr>
          <p:nvPr>
            <p:ph idx="1"/>
          </p:nvPr>
        </p:nvSpPr>
        <p:spPr>
          <a:xfrm>
            <a:off x="540000" y="2276871"/>
            <a:ext cx="8334000" cy="3501127"/>
          </a:xfrm>
        </p:spPr>
        <p:txBody>
          <a:bodyPr/>
          <a:lstStyle/>
          <a:p>
            <a:r>
              <a:rPr lang="en-GB" dirty="0"/>
              <a:t> biological classification </a:t>
            </a:r>
          </a:p>
          <a:p>
            <a:pPr lvl="1"/>
            <a:r>
              <a:rPr lang="en-GB" dirty="0"/>
              <a:t>organisms are grouped together based on shared unique characteristics </a:t>
            </a:r>
          </a:p>
          <a:p>
            <a:pPr lvl="1"/>
            <a:r>
              <a:rPr lang="en-GB" dirty="0"/>
              <a:t>Characteristics come from the last common ancestor and are not present in more distant ancestors.</a:t>
            </a:r>
          </a:p>
          <a:p>
            <a:pPr lvl="1"/>
            <a:r>
              <a:rPr lang="en-GB" dirty="0"/>
              <a:t>Members of the same group are thought to share a common history.</a:t>
            </a:r>
            <a:endParaRPr lang="en-US" dirty="0"/>
          </a:p>
          <a:p>
            <a:pPr lvl="1"/>
            <a:r>
              <a:rPr lang="en-US" dirty="0"/>
              <a:t>1960s: </a:t>
            </a:r>
            <a:r>
              <a:rPr lang="en-GB" dirty="0"/>
              <a:t> small differences between homologous protein sequences (</a:t>
            </a:r>
            <a:r>
              <a:rPr lang="en-GB" dirty="0" err="1"/>
              <a:t>Zuckerkandl</a:t>
            </a:r>
            <a:r>
              <a:rPr lang="en-GB" dirty="0"/>
              <a:t> and Pauling)</a:t>
            </a:r>
          </a:p>
        </p:txBody>
      </p:sp>
      <p:pic>
        <p:nvPicPr>
          <p:cNvPr id="2050" name="Picture 2" descr="examples of apomorphy and plesiomor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492749"/>
            <a:ext cx="4095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232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Phylogeny of vertebrates</a:t>
            </a:r>
            <a:endParaRPr lang="en-GB" dirty="0"/>
          </a:p>
        </p:txBody>
      </p:sp>
      <p:pic>
        <p:nvPicPr>
          <p:cNvPr id="3074" name="Picture 2" descr="Chart showing the presence or absence of certain characters in various vertebra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008" y="1196752"/>
            <a:ext cx="6275240" cy="27714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mniotic egg and skull with two post-orbital fenestra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4158371"/>
            <a:ext cx="3240360" cy="17281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19672" y="5886564"/>
            <a:ext cx="3052952" cy="369332"/>
          </a:xfrm>
          <a:prstGeom prst="rect">
            <a:avLst/>
          </a:prstGeom>
        </p:spPr>
        <p:txBody>
          <a:bodyPr wrap="none">
            <a:spAutoFit/>
          </a:bodyPr>
          <a:lstStyle/>
          <a:p>
            <a:r>
              <a:rPr lang="en-GB" dirty="0">
                <a:hlinkClick r:id="rId4"/>
              </a:rPr>
              <a:t>http://evolution.berkeley.edu</a:t>
            </a:r>
            <a:endParaRPr lang="en-GB" dirty="0"/>
          </a:p>
        </p:txBody>
      </p:sp>
      <p:sp>
        <p:nvSpPr>
          <p:cNvPr id="8" name="TextBox 7"/>
          <p:cNvSpPr txBox="1"/>
          <p:nvPr/>
        </p:nvSpPr>
        <p:spPr>
          <a:xfrm>
            <a:off x="179512" y="5886564"/>
            <a:ext cx="1454244" cy="369332"/>
          </a:xfrm>
          <a:prstGeom prst="rect">
            <a:avLst/>
          </a:prstGeom>
          <a:noFill/>
        </p:spPr>
        <p:txBody>
          <a:bodyPr wrap="none" rtlCol="0">
            <a:spAutoFit/>
          </a:bodyPr>
          <a:lstStyle/>
          <a:p>
            <a:r>
              <a:rPr lang="en-US" dirty="0"/>
              <a:t>Image credit</a:t>
            </a:r>
            <a:endParaRPr lang="en-GB" dirty="0"/>
          </a:p>
        </p:txBody>
      </p:sp>
    </p:spTree>
    <p:extLst>
      <p:ext uri="{BB962C8B-B14F-4D97-AF65-F5344CB8AC3E}">
        <p14:creationId xmlns:p14="http://schemas.microsoft.com/office/powerpoint/2010/main" val="1126195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098" name="Picture 2" descr="Clade based on all charted shared derived charac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896" y="1783938"/>
            <a:ext cx="4548263" cy="31709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95736" y="5701898"/>
            <a:ext cx="3052952" cy="369332"/>
          </a:xfrm>
          <a:prstGeom prst="rect">
            <a:avLst/>
          </a:prstGeom>
        </p:spPr>
        <p:txBody>
          <a:bodyPr wrap="none">
            <a:spAutoFit/>
          </a:bodyPr>
          <a:lstStyle/>
          <a:p>
            <a:r>
              <a:rPr lang="en-GB" dirty="0">
                <a:hlinkClick r:id="rId3"/>
              </a:rPr>
              <a:t>http://evolution.berkeley.edu</a:t>
            </a:r>
            <a:endParaRPr lang="en-GB" dirty="0"/>
          </a:p>
        </p:txBody>
      </p:sp>
      <p:sp>
        <p:nvSpPr>
          <p:cNvPr id="4" name="TextBox 3"/>
          <p:cNvSpPr txBox="1"/>
          <p:nvPr/>
        </p:nvSpPr>
        <p:spPr>
          <a:xfrm>
            <a:off x="755576" y="5701898"/>
            <a:ext cx="1454244" cy="369332"/>
          </a:xfrm>
          <a:prstGeom prst="rect">
            <a:avLst/>
          </a:prstGeom>
          <a:noFill/>
        </p:spPr>
        <p:txBody>
          <a:bodyPr wrap="none" rtlCol="0">
            <a:spAutoFit/>
          </a:bodyPr>
          <a:lstStyle/>
          <a:p>
            <a:r>
              <a:rPr lang="en-US" dirty="0"/>
              <a:t>Image credit</a:t>
            </a:r>
            <a:endParaRPr lang="en-GB" dirty="0"/>
          </a:p>
        </p:txBody>
      </p:sp>
    </p:spTree>
    <p:extLst>
      <p:ext uri="{BB962C8B-B14F-4D97-AF65-F5344CB8AC3E}">
        <p14:creationId xmlns:p14="http://schemas.microsoft.com/office/powerpoint/2010/main" val="17312640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(parsimonious reconstruction)</a:t>
            </a:r>
            <a:endParaRPr lang="en-GB" dirty="0"/>
          </a:p>
        </p:txBody>
      </p:sp>
      <p:pic>
        <p:nvPicPr>
          <p:cNvPr id="7" name="Picture 6" descr="05-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90044"/>
            <a:ext cx="9094462" cy="2607108"/>
          </a:xfrm>
          <a:prstGeom prst="rect">
            <a:avLst/>
          </a:prstGeom>
        </p:spPr>
      </p:pic>
      <p:sp>
        <p:nvSpPr>
          <p:cNvPr id="9" name="Rectangle 8"/>
          <p:cNvSpPr/>
          <p:nvPr/>
        </p:nvSpPr>
        <p:spPr>
          <a:xfrm>
            <a:off x="7659464" y="1988840"/>
            <a:ext cx="4464496"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156176" y="1916832"/>
            <a:ext cx="2987824" cy="3096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787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PAM derived from closely related sequences</a:t>
            </a:r>
          </a:p>
        </p:txBody>
      </p:sp>
      <p:sp>
        <p:nvSpPr>
          <p:cNvPr id="3" name="Content Placeholder 2"/>
          <p:cNvSpPr>
            <a:spLocks noGrp="1"/>
          </p:cNvSpPr>
          <p:nvPr>
            <p:ph idx="1"/>
          </p:nvPr>
        </p:nvSpPr>
        <p:spPr/>
        <p:txBody>
          <a:bodyPr/>
          <a:lstStyle/>
          <a:p>
            <a:r>
              <a:rPr lang="en-US" dirty="0"/>
              <a:t>Margaret </a:t>
            </a:r>
            <a:r>
              <a:rPr lang="en-US" dirty="0" err="1"/>
              <a:t>Dayhoff</a:t>
            </a:r>
            <a:r>
              <a:rPr lang="en-US" dirty="0"/>
              <a:t> (1978)</a:t>
            </a:r>
          </a:p>
          <a:p>
            <a:r>
              <a:rPr lang="en-US" dirty="0"/>
              <a:t>Phylogenetic tree reconstructed from very similar sequences</a:t>
            </a:r>
          </a:p>
          <a:p>
            <a:r>
              <a:rPr lang="en-US" dirty="0"/>
              <a:t>Mutations between amino acids counted</a:t>
            </a:r>
          </a:p>
          <a:p>
            <a:r>
              <a:rPr lang="en-US" dirty="0"/>
              <a:t>Total number of occurrences in the sequence set</a:t>
            </a:r>
          </a:p>
          <a:p>
            <a:r>
              <a:rPr lang="en-US" dirty="0"/>
              <a:t>Ratio between mutations and occurrences</a:t>
            </a:r>
          </a:p>
          <a:p>
            <a:r>
              <a:rPr lang="en-US" dirty="0"/>
              <a:t>PAM1 Transition Matrix for 1 Point Accepted Mutation per 100 amino acids</a:t>
            </a:r>
          </a:p>
          <a:p>
            <a:r>
              <a:rPr lang="en-US" dirty="0"/>
              <a:t>Extrapolation by Matrix multiplication (Markov process)</a:t>
            </a:r>
          </a:p>
        </p:txBody>
      </p:sp>
    </p:spTree>
    <p:extLst>
      <p:ext uri="{BB962C8B-B14F-4D97-AF65-F5344CB8AC3E}">
        <p14:creationId xmlns:p14="http://schemas.microsoft.com/office/powerpoint/2010/main" val="13263216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Relative mutability and mutation probability</a:t>
            </a:r>
            <a:endParaRPr lang="en-GB" dirty="0"/>
          </a:p>
        </p:txBody>
      </p:sp>
      <p:sp>
        <p:nvSpPr>
          <p:cNvPr id="4" name="Content Placeholder 3"/>
          <p:cNvSpPr>
            <a:spLocks noGrp="1"/>
          </p:cNvSpPr>
          <p:nvPr>
            <p:ph idx="1"/>
          </p:nvPr>
        </p:nvSpPr>
        <p:spPr/>
        <p:txBody>
          <a:bodyPr/>
          <a:lstStyle/>
          <a:p>
            <a:r>
              <a:rPr lang="en-US" dirty="0"/>
              <a:t>Relative mutability</a:t>
            </a:r>
          </a:p>
          <a:p>
            <a:r>
              <a:rPr lang="en-US" dirty="0" err="1"/>
              <a:t>m</a:t>
            </a:r>
            <a:r>
              <a:rPr lang="en-US" baseline="-25000" dirty="0" err="1"/>
              <a:t>j</a:t>
            </a:r>
            <a:r>
              <a:rPr lang="en-US" dirty="0"/>
              <a:t> = Number of changes of 1 amino acid / total occurrence</a:t>
            </a:r>
          </a:p>
          <a:p>
            <a:endParaRPr lang="en-US" dirty="0"/>
          </a:p>
          <a:p>
            <a:r>
              <a:rPr lang="en-US" dirty="0"/>
              <a:t>Mutation probability</a:t>
            </a:r>
          </a:p>
          <a:p>
            <a:r>
              <a:rPr lang="en-US" dirty="0" err="1"/>
              <a:t>M</a:t>
            </a:r>
            <a:r>
              <a:rPr lang="en-US" baseline="-25000" dirty="0" err="1"/>
              <a:t>ij</a:t>
            </a:r>
            <a:r>
              <a:rPr lang="en-US" dirty="0"/>
              <a:t> = lambda*</a:t>
            </a:r>
            <a:r>
              <a:rPr lang="en-US" dirty="0" err="1"/>
              <a:t>m</a:t>
            </a:r>
            <a:r>
              <a:rPr lang="en-US" baseline="-25000" dirty="0" err="1"/>
              <a:t>j</a:t>
            </a:r>
            <a:r>
              <a:rPr lang="en-US" dirty="0"/>
              <a:t>*</a:t>
            </a:r>
            <a:r>
              <a:rPr lang="en-US" dirty="0" err="1"/>
              <a:t>A</a:t>
            </a:r>
            <a:r>
              <a:rPr lang="en-US" baseline="-25000" dirty="0" err="1"/>
              <a:t>ij</a:t>
            </a:r>
            <a:r>
              <a:rPr lang="en-US" dirty="0"/>
              <a:t>/</a:t>
            </a:r>
            <a:r>
              <a:rPr lang="en-US" dirty="0" err="1"/>
              <a:t>Sum</a:t>
            </a:r>
            <a:r>
              <a:rPr lang="en-US" baseline="-25000" dirty="0" err="1"/>
              <a:t>i</a:t>
            </a:r>
            <a:r>
              <a:rPr lang="en-US" dirty="0"/>
              <a:t>(</a:t>
            </a:r>
            <a:r>
              <a:rPr lang="en-US" dirty="0" err="1"/>
              <a:t>A</a:t>
            </a:r>
            <a:r>
              <a:rPr lang="en-US" baseline="-25000" dirty="0" err="1"/>
              <a:t>ij</a:t>
            </a:r>
            <a:r>
              <a:rPr lang="en-US" dirty="0"/>
              <a:t>)</a:t>
            </a:r>
          </a:p>
          <a:p>
            <a:endParaRPr lang="en-US" dirty="0"/>
          </a:p>
          <a:p>
            <a:r>
              <a:rPr lang="en-US" dirty="0"/>
              <a:t>Where lambda is scaling factor</a:t>
            </a:r>
            <a:endParaRPr lang="en-GB" dirty="0"/>
          </a:p>
        </p:txBody>
      </p:sp>
    </p:spTree>
    <p:extLst>
      <p:ext uri="{BB962C8B-B14F-4D97-AF65-F5344CB8AC3E}">
        <p14:creationId xmlns:p14="http://schemas.microsoft.com/office/powerpoint/2010/main" val="42076625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From 1 PAM to 250 PAM</a:t>
            </a:r>
            <a:endParaRPr lang="en-GB" dirty="0"/>
          </a:p>
        </p:txBody>
      </p:sp>
      <p:sp>
        <p:nvSpPr>
          <p:cNvPr id="5" name="Rectangle 4"/>
          <p:cNvSpPr/>
          <p:nvPr/>
        </p:nvSpPr>
        <p:spPr>
          <a:xfrm>
            <a:off x="1259632" y="1988840"/>
            <a:ext cx="1944216" cy="180020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4572000" y="1957191"/>
            <a:ext cx="1872208" cy="1831849"/>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3707904" y="2596552"/>
            <a:ext cx="389850" cy="584775"/>
          </a:xfrm>
          <a:prstGeom prst="rect">
            <a:avLst/>
          </a:prstGeom>
          <a:noFill/>
        </p:spPr>
        <p:txBody>
          <a:bodyPr wrap="none" rtlCol="0">
            <a:spAutoFit/>
          </a:bodyPr>
          <a:lstStyle/>
          <a:p>
            <a:r>
              <a:rPr lang="en-US" sz="3200" dirty="0"/>
              <a:t>x</a:t>
            </a:r>
            <a:endParaRPr lang="en-GB" sz="3200" dirty="0"/>
          </a:p>
        </p:txBody>
      </p:sp>
      <p:sp>
        <p:nvSpPr>
          <p:cNvPr id="8" name="TextBox 7"/>
          <p:cNvSpPr txBox="1"/>
          <p:nvPr/>
        </p:nvSpPr>
        <p:spPr>
          <a:xfrm>
            <a:off x="7452320" y="2708920"/>
            <a:ext cx="319318" cy="369332"/>
          </a:xfrm>
          <a:prstGeom prst="rect">
            <a:avLst/>
          </a:prstGeom>
          <a:noFill/>
        </p:spPr>
        <p:txBody>
          <a:bodyPr wrap="none" rtlCol="0">
            <a:spAutoFit/>
          </a:bodyPr>
          <a:lstStyle/>
          <a:p>
            <a:r>
              <a:rPr lang="en-US" dirty="0"/>
              <a:t>=</a:t>
            </a:r>
            <a:endParaRPr lang="en-GB" dirty="0"/>
          </a:p>
        </p:txBody>
      </p:sp>
      <p:sp>
        <p:nvSpPr>
          <p:cNvPr id="9" name="Rectangle 8"/>
          <p:cNvSpPr/>
          <p:nvPr/>
        </p:nvSpPr>
        <p:spPr>
          <a:xfrm>
            <a:off x="2735796" y="4293096"/>
            <a:ext cx="1944216" cy="1800200"/>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619672" y="1628800"/>
            <a:ext cx="860044" cy="369332"/>
          </a:xfrm>
          <a:prstGeom prst="rect">
            <a:avLst/>
          </a:prstGeom>
          <a:noFill/>
        </p:spPr>
        <p:txBody>
          <a:bodyPr wrap="none" rtlCol="0">
            <a:spAutoFit/>
          </a:bodyPr>
          <a:lstStyle/>
          <a:p>
            <a:r>
              <a:rPr lang="en-US" dirty="0"/>
              <a:t>1 PAM</a:t>
            </a:r>
            <a:endParaRPr lang="en-GB" dirty="0"/>
          </a:p>
        </p:txBody>
      </p:sp>
      <p:sp>
        <p:nvSpPr>
          <p:cNvPr id="11" name="TextBox 10"/>
          <p:cNvSpPr txBox="1"/>
          <p:nvPr/>
        </p:nvSpPr>
        <p:spPr>
          <a:xfrm>
            <a:off x="5004048" y="1587859"/>
            <a:ext cx="860044" cy="369332"/>
          </a:xfrm>
          <a:prstGeom prst="rect">
            <a:avLst/>
          </a:prstGeom>
          <a:noFill/>
        </p:spPr>
        <p:txBody>
          <a:bodyPr wrap="none" rtlCol="0">
            <a:spAutoFit/>
          </a:bodyPr>
          <a:lstStyle/>
          <a:p>
            <a:r>
              <a:rPr lang="en-US" dirty="0"/>
              <a:t>1 PAM</a:t>
            </a:r>
            <a:endParaRPr lang="en-GB" dirty="0"/>
          </a:p>
        </p:txBody>
      </p:sp>
      <p:sp>
        <p:nvSpPr>
          <p:cNvPr id="12" name="TextBox 11"/>
          <p:cNvSpPr txBox="1"/>
          <p:nvPr/>
        </p:nvSpPr>
        <p:spPr>
          <a:xfrm>
            <a:off x="3237710" y="3923764"/>
            <a:ext cx="860044" cy="369332"/>
          </a:xfrm>
          <a:prstGeom prst="rect">
            <a:avLst/>
          </a:prstGeom>
          <a:noFill/>
        </p:spPr>
        <p:txBody>
          <a:bodyPr wrap="none" rtlCol="0">
            <a:spAutoFit/>
          </a:bodyPr>
          <a:lstStyle/>
          <a:p>
            <a:r>
              <a:rPr lang="en-US" dirty="0"/>
              <a:t>2 PAM</a:t>
            </a:r>
            <a:endParaRPr lang="en-GB" dirty="0"/>
          </a:p>
        </p:txBody>
      </p:sp>
      <p:sp>
        <p:nvSpPr>
          <p:cNvPr id="13" name="TextBox 12"/>
          <p:cNvSpPr txBox="1"/>
          <p:nvPr/>
        </p:nvSpPr>
        <p:spPr>
          <a:xfrm>
            <a:off x="5724128" y="5301208"/>
            <a:ext cx="710451" cy="369332"/>
          </a:xfrm>
          <a:prstGeom prst="rect">
            <a:avLst/>
          </a:prstGeom>
          <a:noFill/>
        </p:spPr>
        <p:txBody>
          <a:bodyPr wrap="none" rtlCol="0">
            <a:spAutoFit/>
          </a:bodyPr>
          <a:lstStyle/>
          <a:p>
            <a:r>
              <a:rPr lang="en-US" dirty="0" err="1"/>
              <a:t>Etc</a:t>
            </a:r>
            <a:r>
              <a:rPr lang="en-US" dirty="0"/>
              <a:t> ..</a:t>
            </a:r>
            <a:endParaRPr lang="en-GB" dirty="0"/>
          </a:p>
        </p:txBody>
      </p:sp>
    </p:spTree>
    <p:extLst>
      <p:ext uri="{BB962C8B-B14F-4D97-AF65-F5344CB8AC3E}">
        <p14:creationId xmlns:p14="http://schemas.microsoft.com/office/powerpoint/2010/main" val="7443457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Calculation of evolutionary distance</a:t>
            </a:r>
            <a:endParaRPr lang="en-GB" dirty="0"/>
          </a:p>
        </p:txBody>
      </p:sp>
      <p:sp>
        <p:nvSpPr>
          <p:cNvPr id="3" name="Rectangle 2"/>
          <p:cNvSpPr/>
          <p:nvPr/>
        </p:nvSpPr>
        <p:spPr>
          <a:xfrm>
            <a:off x="899592" y="1718806"/>
            <a:ext cx="5688632" cy="2862322"/>
          </a:xfrm>
          <a:prstGeom prst="rect">
            <a:avLst/>
          </a:prstGeom>
        </p:spPr>
        <p:txBody>
          <a:bodyPr wrap="square">
            <a:spAutoFit/>
          </a:bodyPr>
          <a:lstStyle/>
          <a:p>
            <a:r>
              <a:rPr lang="en-US" dirty="0"/>
              <a:t>Relatedness of amino acids measured as </a:t>
            </a:r>
            <a:r>
              <a:rPr lang="en-US" dirty="0" err="1"/>
              <a:t>Mij</a:t>
            </a:r>
            <a:r>
              <a:rPr lang="en-US" dirty="0"/>
              <a:t> / fi</a:t>
            </a:r>
            <a:endParaRPr lang="en-GB" dirty="0"/>
          </a:p>
          <a:p>
            <a:endParaRPr lang="en-GB" dirty="0"/>
          </a:p>
          <a:p>
            <a:r>
              <a:rPr lang="en-GB" dirty="0"/>
              <a:t>When one protein is compared with another, position by position, one should multiply the odds for each  position to calculate an odds for the whole protein.</a:t>
            </a:r>
          </a:p>
          <a:p>
            <a:endParaRPr lang="en-US" dirty="0"/>
          </a:p>
          <a:p>
            <a:r>
              <a:rPr lang="en-US" dirty="0"/>
              <a:t>Equivalent to adding the log(odds).</a:t>
            </a:r>
          </a:p>
          <a:p>
            <a:endParaRPr lang="en-US" dirty="0"/>
          </a:p>
          <a:p>
            <a:endParaRPr lang="en-US" dirty="0"/>
          </a:p>
          <a:p>
            <a:r>
              <a:rPr lang="en-US" dirty="0"/>
              <a:t>Higher number means?</a:t>
            </a:r>
            <a:endParaRPr lang="en-GB" dirty="0"/>
          </a:p>
        </p:txBody>
      </p:sp>
    </p:spTree>
    <p:extLst>
      <p:ext uri="{BB962C8B-B14F-4D97-AF65-F5344CB8AC3E}">
        <p14:creationId xmlns:p14="http://schemas.microsoft.com/office/powerpoint/2010/main" val="9347981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pPr marL="0" indent="0">
              <a:buNone/>
            </a:pPr>
            <a:r>
              <a:rPr lang="en-US" dirty="0"/>
              <a:t>Read </a:t>
            </a:r>
            <a:r>
              <a:rPr lang="en-US" dirty="0" err="1"/>
              <a:t>Dayhoff</a:t>
            </a:r>
            <a:r>
              <a:rPr lang="en-US" dirty="0"/>
              <a:t> 1978, PAM</a:t>
            </a:r>
          </a:p>
          <a:p>
            <a:pPr marL="0" indent="0">
              <a:buNone/>
            </a:pPr>
            <a:endParaRPr lang="en-US" dirty="0"/>
          </a:p>
          <a:p>
            <a:pPr marL="0" indent="0">
              <a:buNone/>
            </a:pPr>
            <a:r>
              <a:rPr lang="en-US" dirty="0"/>
              <a:t>Questions:</a:t>
            </a:r>
          </a:p>
          <a:p>
            <a:pPr marL="457200" indent="-457200">
              <a:buFont typeface="+mj-lt"/>
              <a:buAutoNum type="arabicPeriod"/>
            </a:pPr>
            <a:r>
              <a:rPr lang="en-US" dirty="0"/>
              <a:t>How many protein sequences/protein sequence groups did </a:t>
            </a:r>
            <a:r>
              <a:rPr lang="en-US" dirty="0" err="1"/>
              <a:t>Dayhoff</a:t>
            </a:r>
            <a:r>
              <a:rPr lang="en-US" dirty="0"/>
              <a:t> use?</a:t>
            </a:r>
          </a:p>
          <a:p>
            <a:pPr marL="457200" indent="-457200">
              <a:buFont typeface="+mj-lt"/>
              <a:buAutoNum type="arabicPeriod"/>
            </a:pPr>
            <a:r>
              <a:rPr lang="en-US" dirty="0"/>
              <a:t>What were the selection criteria?</a:t>
            </a:r>
          </a:p>
          <a:p>
            <a:pPr marL="457200" indent="-457200">
              <a:buFont typeface="+mj-lt"/>
              <a:buAutoNum type="arabicPeriod"/>
            </a:pPr>
            <a:r>
              <a:rPr lang="en-US" dirty="0"/>
              <a:t>What is the most common amino acid substitution?</a:t>
            </a:r>
          </a:p>
          <a:p>
            <a:pPr marL="457200" indent="-457200">
              <a:buFont typeface="+mj-lt"/>
              <a:buAutoNum type="arabicPeriod"/>
            </a:pPr>
            <a:r>
              <a:rPr lang="en-US" dirty="0"/>
              <a:t>How is evolutionary distance calculated using a PAM matrix?</a:t>
            </a:r>
          </a:p>
          <a:p>
            <a:pPr marL="0" indent="0">
              <a:buNone/>
            </a:pPr>
            <a:endParaRPr lang="en-US" dirty="0"/>
          </a:p>
          <a:p>
            <a:endParaRPr lang="en-US" dirty="0"/>
          </a:p>
        </p:txBody>
      </p:sp>
    </p:spTree>
    <p:extLst>
      <p:ext uri="{BB962C8B-B14F-4D97-AF65-F5344CB8AC3E}">
        <p14:creationId xmlns:p14="http://schemas.microsoft.com/office/powerpoint/2010/main" val="29481271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BLOSUM matrix</a:t>
            </a:r>
            <a:endParaRPr lang="en-GB" dirty="0"/>
          </a:p>
        </p:txBody>
      </p:sp>
      <p:sp>
        <p:nvSpPr>
          <p:cNvPr id="4" name="Text Placeholder 3"/>
          <p:cNvSpPr>
            <a:spLocks noGrp="1"/>
          </p:cNvSpPr>
          <p:nvPr>
            <p:ph type="body" idx="1"/>
          </p:nvPr>
        </p:nvSpPr>
        <p:spPr/>
        <p:txBody>
          <a:bodyPr/>
          <a:lstStyle/>
          <a:p>
            <a:r>
              <a:rPr lang="en-US" dirty="0"/>
              <a:t>PAM series</a:t>
            </a:r>
            <a:endParaRPr lang="en-GB" dirty="0"/>
          </a:p>
        </p:txBody>
      </p:sp>
      <p:sp>
        <p:nvSpPr>
          <p:cNvPr id="3" name="Content Placeholder 2"/>
          <p:cNvSpPr>
            <a:spLocks noGrp="1"/>
          </p:cNvSpPr>
          <p:nvPr>
            <p:ph sz="half" idx="2"/>
          </p:nvPr>
        </p:nvSpPr>
        <p:spPr/>
        <p:txBody>
          <a:bodyPr/>
          <a:lstStyle/>
          <a:p>
            <a:r>
              <a:rPr lang="en-US" dirty="0"/>
              <a:t>Point Accepted Mutations</a:t>
            </a:r>
          </a:p>
          <a:p>
            <a:endParaRPr lang="en-US" dirty="0"/>
          </a:p>
          <a:p>
            <a:r>
              <a:rPr lang="en-US" dirty="0"/>
              <a:t>PAM250 based on extrapolation of PAM1</a:t>
            </a:r>
          </a:p>
          <a:p>
            <a:endParaRPr lang="en-US" dirty="0"/>
          </a:p>
          <a:p>
            <a:r>
              <a:rPr lang="en-US" dirty="0"/>
              <a:t>Rate of change is unaltered during evolution</a:t>
            </a:r>
          </a:p>
          <a:p>
            <a:endParaRPr lang="en-US" dirty="0"/>
          </a:p>
          <a:p>
            <a:r>
              <a:rPr lang="en-US" dirty="0"/>
              <a:t>Does not perform well at large evolutionary distance</a:t>
            </a:r>
          </a:p>
          <a:p>
            <a:endParaRPr lang="en-US" dirty="0"/>
          </a:p>
          <a:p>
            <a:endParaRPr lang="en-US" dirty="0"/>
          </a:p>
          <a:p>
            <a:endParaRPr lang="en-GB" dirty="0"/>
          </a:p>
        </p:txBody>
      </p:sp>
      <p:sp>
        <p:nvSpPr>
          <p:cNvPr id="5" name="Text Placeholder 4"/>
          <p:cNvSpPr>
            <a:spLocks noGrp="1"/>
          </p:cNvSpPr>
          <p:nvPr>
            <p:ph type="body" sz="quarter" idx="3"/>
          </p:nvPr>
        </p:nvSpPr>
        <p:spPr/>
        <p:txBody>
          <a:bodyPr/>
          <a:lstStyle/>
          <a:p>
            <a:r>
              <a:rPr lang="en-US" dirty="0"/>
              <a:t>BLOSUM series</a:t>
            </a:r>
            <a:endParaRPr lang="en-GB" dirty="0"/>
          </a:p>
        </p:txBody>
      </p:sp>
      <p:sp>
        <p:nvSpPr>
          <p:cNvPr id="6" name="Content Placeholder 5"/>
          <p:cNvSpPr>
            <a:spLocks noGrp="1"/>
          </p:cNvSpPr>
          <p:nvPr>
            <p:ph sz="quarter" idx="4"/>
          </p:nvPr>
        </p:nvSpPr>
        <p:spPr/>
        <p:txBody>
          <a:bodyPr/>
          <a:lstStyle/>
          <a:p>
            <a:r>
              <a:rPr lang="en-US" dirty="0"/>
              <a:t>BLOCKS </a:t>
            </a:r>
            <a:r>
              <a:rPr lang="en-US" dirty="0" err="1"/>
              <a:t>SUbstitution</a:t>
            </a:r>
            <a:r>
              <a:rPr lang="en-US" dirty="0"/>
              <a:t> Matrix</a:t>
            </a:r>
          </a:p>
          <a:p>
            <a:r>
              <a:rPr lang="en-US" dirty="0"/>
              <a:t>Based on similarity of proteins in </a:t>
            </a:r>
            <a:r>
              <a:rPr lang="en-US" dirty="0" err="1"/>
              <a:t>ungapped</a:t>
            </a:r>
            <a:r>
              <a:rPr lang="en-US" dirty="0"/>
              <a:t> alignments with more than x% identity</a:t>
            </a:r>
          </a:p>
          <a:p>
            <a:r>
              <a:rPr lang="en-US" dirty="0" err="1"/>
              <a:t>Eg</a:t>
            </a:r>
            <a:r>
              <a:rPr lang="en-US" dirty="0"/>
              <a:t> BLOSUM62 based on aligned proteins with at least 62% identity</a:t>
            </a:r>
            <a:endParaRPr lang="en-GB" dirty="0"/>
          </a:p>
        </p:txBody>
      </p:sp>
    </p:spTree>
    <p:extLst>
      <p:ext uri="{BB962C8B-B14F-4D97-AF65-F5344CB8AC3E}">
        <p14:creationId xmlns:p14="http://schemas.microsoft.com/office/powerpoint/2010/main" val="34649586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Practicalities</a:t>
            </a:r>
            <a:endParaRPr lang="en-GB" dirty="0"/>
          </a:p>
        </p:txBody>
      </p:sp>
      <p:sp>
        <p:nvSpPr>
          <p:cNvPr id="3" name="Content Placeholder 2"/>
          <p:cNvSpPr>
            <a:spLocks noGrp="1"/>
          </p:cNvSpPr>
          <p:nvPr>
            <p:ph idx="1"/>
          </p:nvPr>
        </p:nvSpPr>
        <p:spPr/>
        <p:txBody>
          <a:bodyPr/>
          <a:lstStyle/>
          <a:p>
            <a:r>
              <a:rPr lang="en-US" dirty="0"/>
              <a:t>Evaluation</a:t>
            </a:r>
          </a:p>
          <a:p>
            <a:pPr lvl="1"/>
            <a:r>
              <a:rPr lang="en-US" strike="sngStrike" dirty="0"/>
              <a:t>Written exam during examination period</a:t>
            </a:r>
          </a:p>
          <a:p>
            <a:pPr lvl="2"/>
            <a:r>
              <a:rPr lang="en-US" dirty="0"/>
              <a:t>Comparative genomics (50%)</a:t>
            </a:r>
          </a:p>
          <a:p>
            <a:pPr lvl="3"/>
            <a:r>
              <a:rPr lang="en-US" dirty="0"/>
              <a:t>Smaller assignments during class (3)</a:t>
            </a:r>
          </a:p>
          <a:p>
            <a:pPr lvl="3"/>
            <a:r>
              <a:rPr lang="en-US" dirty="0"/>
              <a:t>Take home assignment (1)</a:t>
            </a:r>
          </a:p>
          <a:p>
            <a:pPr lvl="3"/>
            <a:r>
              <a:rPr lang="en-US" dirty="0"/>
              <a:t>test online (15/12)</a:t>
            </a:r>
          </a:p>
          <a:p>
            <a:pPr lvl="2"/>
            <a:r>
              <a:rPr lang="en-US" dirty="0"/>
              <a:t>Regulatory genomics (50%)</a:t>
            </a:r>
          </a:p>
          <a:p>
            <a:endParaRPr lang="en-US" dirty="0"/>
          </a:p>
          <a:p>
            <a:r>
              <a:rPr lang="en-US" dirty="0"/>
              <a:t>Course material</a:t>
            </a:r>
          </a:p>
          <a:p>
            <a:pPr lvl="1"/>
            <a:r>
              <a:rPr lang="en-US" dirty="0"/>
              <a:t>Toledo (slides and reference material)</a:t>
            </a:r>
          </a:p>
          <a:p>
            <a:pPr lvl="1"/>
            <a:r>
              <a:rPr lang="en-US" dirty="0"/>
              <a:t>Explanations during the lectures (make notes!)</a:t>
            </a:r>
          </a:p>
          <a:p>
            <a:endParaRPr lang="en-US" dirty="0"/>
          </a:p>
          <a:p>
            <a:r>
              <a:rPr lang="en-US" dirty="0"/>
              <a:t>Ask questions!</a:t>
            </a:r>
          </a:p>
          <a:p>
            <a:pPr lvl="1"/>
            <a:r>
              <a:rPr lang="en-US" dirty="0"/>
              <a:t>Use the Collaborate chat</a:t>
            </a:r>
            <a:endParaRPr lang="en-GB" dirty="0"/>
          </a:p>
        </p:txBody>
      </p:sp>
    </p:spTree>
    <p:extLst>
      <p:ext uri="{BB962C8B-B14F-4D97-AF65-F5344CB8AC3E}">
        <p14:creationId xmlns:p14="http://schemas.microsoft.com/office/powerpoint/2010/main" val="177566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PAM250 </a:t>
            </a:r>
            <a:r>
              <a:rPr lang="en-US" dirty="0" err="1"/>
              <a:t>vs</a:t>
            </a:r>
            <a:r>
              <a:rPr lang="en-US" dirty="0"/>
              <a:t> BLOSUM50</a:t>
            </a:r>
            <a:endParaRPr lang="en-GB" dirty="0"/>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010" y="1196752"/>
            <a:ext cx="6353175" cy="3124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3068960"/>
            <a:ext cx="457200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24365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Cladistics </a:t>
            </a:r>
            <a:r>
              <a:rPr lang="en-US" dirty="0" err="1"/>
              <a:t>vs</a:t>
            </a:r>
            <a:r>
              <a:rPr lang="en-US" dirty="0"/>
              <a:t> sequence similarity</a:t>
            </a:r>
            <a:endParaRPr lang="en-GB" dirty="0"/>
          </a:p>
        </p:txBody>
      </p:sp>
      <p:sp>
        <p:nvSpPr>
          <p:cNvPr id="3" name="Text Placeholder 2"/>
          <p:cNvSpPr>
            <a:spLocks noGrp="1"/>
          </p:cNvSpPr>
          <p:nvPr>
            <p:ph type="body" idx="1"/>
          </p:nvPr>
        </p:nvSpPr>
        <p:spPr/>
        <p:txBody>
          <a:bodyPr/>
          <a:lstStyle/>
          <a:p>
            <a:r>
              <a:rPr lang="en-US" dirty="0"/>
              <a:t>cladistics</a:t>
            </a:r>
            <a:endParaRPr lang="en-GB" dirty="0"/>
          </a:p>
        </p:txBody>
      </p:sp>
      <p:sp>
        <p:nvSpPr>
          <p:cNvPr id="4" name="Content Placeholder 3"/>
          <p:cNvSpPr>
            <a:spLocks noGrp="1"/>
          </p:cNvSpPr>
          <p:nvPr>
            <p:ph sz="half" idx="2"/>
          </p:nvPr>
        </p:nvSpPr>
        <p:spPr/>
        <p:txBody>
          <a:bodyPr/>
          <a:lstStyle/>
          <a:p>
            <a:r>
              <a:rPr lang="en-US" dirty="0"/>
              <a:t>Requires selection of features</a:t>
            </a:r>
          </a:p>
          <a:p>
            <a:endParaRPr lang="en-US" dirty="0"/>
          </a:p>
          <a:p>
            <a:r>
              <a:rPr lang="en-US" dirty="0"/>
              <a:t>Ugly Duckling Theorem</a:t>
            </a:r>
          </a:p>
          <a:p>
            <a:endParaRPr lang="en-US" dirty="0"/>
          </a:p>
          <a:p>
            <a:r>
              <a:rPr lang="en-US" dirty="0"/>
              <a:t>Watanabe (1986): “any objects, in so far as they are distinguishable, are equally similar”.</a:t>
            </a:r>
            <a:endParaRPr lang="en-GB" dirty="0"/>
          </a:p>
        </p:txBody>
      </p:sp>
      <p:sp>
        <p:nvSpPr>
          <p:cNvPr id="5" name="Text Placeholder 4"/>
          <p:cNvSpPr>
            <a:spLocks noGrp="1"/>
          </p:cNvSpPr>
          <p:nvPr>
            <p:ph type="body" sz="quarter" idx="3"/>
          </p:nvPr>
        </p:nvSpPr>
        <p:spPr/>
        <p:txBody>
          <a:bodyPr/>
          <a:lstStyle/>
          <a:p>
            <a:r>
              <a:rPr lang="en-US" dirty="0"/>
              <a:t>Sequence similarity</a:t>
            </a:r>
            <a:endParaRPr lang="en-GB" dirty="0"/>
          </a:p>
        </p:txBody>
      </p:sp>
      <p:sp>
        <p:nvSpPr>
          <p:cNvPr id="6" name="Content Placeholder 5"/>
          <p:cNvSpPr>
            <a:spLocks noGrp="1"/>
          </p:cNvSpPr>
          <p:nvPr>
            <p:ph sz="quarter" idx="4"/>
          </p:nvPr>
        </p:nvSpPr>
        <p:spPr/>
        <p:txBody>
          <a:bodyPr/>
          <a:lstStyle/>
          <a:p>
            <a:r>
              <a:rPr lang="en-US" dirty="0"/>
              <a:t>All positions of a molecule (DNA, RNA or protein)</a:t>
            </a:r>
            <a:endParaRPr lang="en-GB" dirty="0"/>
          </a:p>
        </p:txBody>
      </p:sp>
    </p:spTree>
    <p:extLst>
      <p:ext uri="{BB962C8B-B14F-4D97-AF65-F5344CB8AC3E}">
        <p14:creationId xmlns:p14="http://schemas.microsoft.com/office/powerpoint/2010/main" val="18498697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BE" dirty="0"/>
              <a:t>Multiple alignments</a:t>
            </a:r>
          </a:p>
        </p:txBody>
      </p:sp>
      <p:sp>
        <p:nvSpPr>
          <p:cNvPr id="5" name="Ondertitel 4"/>
          <p:cNvSpPr>
            <a:spLocks noGrp="1"/>
          </p:cNvSpPr>
          <p:nvPr>
            <p:ph type="subTitle" idx="1"/>
          </p:nvPr>
        </p:nvSpPr>
        <p:spPr/>
        <p:txBody>
          <a:bodyPr/>
          <a:lstStyle/>
          <a:p>
            <a:endParaRPr lang="nl-BE"/>
          </a:p>
        </p:txBody>
      </p:sp>
    </p:spTree>
    <p:extLst>
      <p:ext uri="{BB962C8B-B14F-4D97-AF65-F5344CB8AC3E}">
        <p14:creationId xmlns:p14="http://schemas.microsoft.com/office/powerpoint/2010/main" val="270790249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Molecular evolution</a:t>
            </a:r>
            <a:endParaRPr lang="en-GB" dirty="0"/>
          </a:p>
        </p:txBody>
      </p:sp>
      <p:sp>
        <p:nvSpPr>
          <p:cNvPr id="5" name="Content Placeholder 4"/>
          <p:cNvSpPr>
            <a:spLocks noGrp="1"/>
          </p:cNvSpPr>
          <p:nvPr>
            <p:ph idx="1"/>
          </p:nvPr>
        </p:nvSpPr>
        <p:spPr/>
        <p:txBody>
          <a:bodyPr/>
          <a:lstStyle/>
          <a:p>
            <a:r>
              <a:rPr lang="en-US" dirty="0"/>
              <a:t>Substitutions</a:t>
            </a:r>
          </a:p>
          <a:p>
            <a:r>
              <a:rPr lang="en-US" dirty="0"/>
              <a:t>Insertions</a:t>
            </a:r>
          </a:p>
          <a:p>
            <a:r>
              <a:rPr lang="en-US" dirty="0"/>
              <a:t>Deletions</a:t>
            </a:r>
          </a:p>
          <a:p>
            <a:endParaRPr lang="en-US" dirty="0"/>
          </a:p>
          <a:p>
            <a:r>
              <a:rPr lang="en-US" dirty="0"/>
              <a:t>Prior to evolutionary distance calculations, sequences need to be aligned.</a:t>
            </a:r>
            <a:endParaRPr lang="en-GB" dirty="0"/>
          </a:p>
        </p:txBody>
      </p:sp>
    </p:spTree>
    <p:extLst>
      <p:ext uri="{BB962C8B-B14F-4D97-AF65-F5344CB8AC3E}">
        <p14:creationId xmlns:p14="http://schemas.microsoft.com/office/powerpoint/2010/main" val="23334057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Pairwise alignment</a:t>
            </a:r>
            <a:endParaRPr lang="en-GB" dirty="0"/>
          </a:p>
        </p:txBody>
      </p:sp>
      <p:sp>
        <p:nvSpPr>
          <p:cNvPr id="3" name="Content Placeholder 2"/>
          <p:cNvSpPr>
            <a:spLocks noGrp="1"/>
          </p:cNvSpPr>
          <p:nvPr>
            <p:ph idx="1"/>
          </p:nvPr>
        </p:nvSpPr>
        <p:spPr/>
        <p:txBody>
          <a:bodyPr/>
          <a:lstStyle/>
          <a:p>
            <a:r>
              <a:rPr lang="en-US" dirty="0"/>
              <a:t>Needleman </a:t>
            </a:r>
            <a:r>
              <a:rPr lang="en-US" dirty="0" err="1"/>
              <a:t>Wunsch</a:t>
            </a:r>
            <a:r>
              <a:rPr lang="en-US" dirty="0"/>
              <a:t> algorithm</a:t>
            </a:r>
          </a:p>
          <a:p>
            <a:r>
              <a:rPr lang="en-US" dirty="0"/>
              <a:t>Smith-Waterman</a:t>
            </a:r>
          </a:p>
          <a:p>
            <a:r>
              <a:rPr lang="en-US" dirty="0"/>
              <a:t>BLAST</a:t>
            </a:r>
          </a:p>
          <a:p>
            <a:endParaRPr lang="en-US" dirty="0"/>
          </a:p>
          <a:p>
            <a:r>
              <a:rPr lang="en-US" dirty="0"/>
              <a:t>Amino acid differences</a:t>
            </a:r>
          </a:p>
          <a:p>
            <a:r>
              <a:rPr lang="en-US" dirty="0"/>
              <a:t>Gap penalty </a:t>
            </a:r>
          </a:p>
          <a:p>
            <a:endParaRPr lang="en-US" dirty="0"/>
          </a:p>
          <a:p>
            <a:r>
              <a:rPr lang="en-US" dirty="0"/>
              <a:t>Extension to multiple alignment is non-trivial O(N</a:t>
            </a:r>
            <a:r>
              <a:rPr lang="en-US" baseline="30000" dirty="0"/>
              <a:t>2</a:t>
            </a:r>
            <a:r>
              <a:rPr lang="en-US" dirty="0"/>
              <a:t>)</a:t>
            </a:r>
          </a:p>
          <a:p>
            <a:r>
              <a:rPr lang="en-US" dirty="0"/>
              <a:t>Pairwise alignments are incompatible</a:t>
            </a:r>
          </a:p>
          <a:p>
            <a:endParaRPr lang="en-GB" dirty="0"/>
          </a:p>
        </p:txBody>
      </p:sp>
    </p:spTree>
    <p:extLst>
      <p:ext uri="{BB962C8B-B14F-4D97-AF65-F5344CB8AC3E}">
        <p14:creationId xmlns:p14="http://schemas.microsoft.com/office/powerpoint/2010/main" val="30783009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Tree-guided alignment</a:t>
            </a:r>
            <a:endParaRPr lang="en-GB" dirty="0"/>
          </a:p>
        </p:txBody>
      </p:sp>
      <p:sp>
        <p:nvSpPr>
          <p:cNvPr id="3" name="Content Placeholder 2"/>
          <p:cNvSpPr>
            <a:spLocks noGrp="1"/>
          </p:cNvSpPr>
          <p:nvPr>
            <p:ph idx="1"/>
          </p:nvPr>
        </p:nvSpPr>
        <p:spPr>
          <a:xfrm>
            <a:off x="540000" y="1349999"/>
            <a:ext cx="5195753" cy="4428000"/>
          </a:xfrm>
        </p:spPr>
        <p:txBody>
          <a:bodyPr/>
          <a:lstStyle/>
          <a:p>
            <a:r>
              <a:rPr lang="en-US" dirty="0"/>
              <a:t>Distance matrix based on pairwise similarities</a:t>
            </a:r>
          </a:p>
          <a:p>
            <a:r>
              <a:rPr lang="en-US" dirty="0"/>
              <a:t>Reconstruction of a first phyletic tree</a:t>
            </a:r>
          </a:p>
          <a:p>
            <a:r>
              <a:rPr lang="en-US" dirty="0"/>
              <a:t>Reconstruction of ancestral sequences</a:t>
            </a:r>
          </a:p>
          <a:p>
            <a:r>
              <a:rPr lang="en-US" dirty="0"/>
              <a:t>Pairwise alignment of ancestral sequences</a:t>
            </a:r>
          </a:p>
          <a:p>
            <a:r>
              <a:rPr lang="en-US" dirty="0"/>
              <a:t>Iterate until convergence</a:t>
            </a:r>
          </a:p>
          <a:p>
            <a:endParaRPr lang="en-US" dirty="0"/>
          </a:p>
          <a:p>
            <a:endParaRPr lang="en-GB" dirty="0"/>
          </a:p>
        </p:txBody>
      </p:sp>
      <p:sp>
        <p:nvSpPr>
          <p:cNvPr id="4" name="TextBox 3"/>
          <p:cNvSpPr txBox="1"/>
          <p:nvPr/>
        </p:nvSpPr>
        <p:spPr>
          <a:xfrm>
            <a:off x="971600" y="5229200"/>
            <a:ext cx="6199198" cy="369332"/>
          </a:xfrm>
          <a:prstGeom prst="rect">
            <a:avLst/>
          </a:prstGeom>
          <a:noFill/>
        </p:spPr>
        <p:txBody>
          <a:bodyPr wrap="none" rtlCol="0">
            <a:spAutoFit/>
          </a:bodyPr>
          <a:lstStyle/>
          <a:p>
            <a:r>
              <a:rPr lang="en-US" dirty="0" err="1"/>
              <a:t>Hogeweg</a:t>
            </a:r>
            <a:r>
              <a:rPr lang="en-US" dirty="0"/>
              <a:t> and </a:t>
            </a:r>
            <a:r>
              <a:rPr lang="en-US" dirty="0" err="1"/>
              <a:t>Hesper</a:t>
            </a:r>
            <a:r>
              <a:rPr lang="en-US" dirty="0"/>
              <a:t>, Journal of Molecular Evolution 1984</a:t>
            </a:r>
            <a:endParaRPr lang="en-GB" dirty="0"/>
          </a:p>
        </p:txBody>
      </p:sp>
      <p:pic>
        <p:nvPicPr>
          <p:cNvPr id="5128" name="Picture 8" descr="http://itol.embl.de/export/tbOPf92bl3o0DVIr1SzpfQ.png"/>
          <p:cNvPicPr>
            <a:picLocks noChangeAspect="1" noChangeArrowheads="1"/>
          </p:cNvPicPr>
          <p:nvPr/>
        </p:nvPicPr>
        <p:blipFill rotWithShape="1">
          <a:blip r:embed="rId2">
            <a:extLst>
              <a:ext uri="{28A0092B-C50C-407E-A947-70E740481C1C}">
                <a14:useLocalDpi xmlns:a14="http://schemas.microsoft.com/office/drawing/2010/main" val="0"/>
              </a:ext>
            </a:extLst>
          </a:blip>
          <a:srcRect l="25016" r="44121" b="64772"/>
          <a:stretch/>
        </p:blipFill>
        <p:spPr bwMode="auto">
          <a:xfrm>
            <a:off x="5958332" y="1566023"/>
            <a:ext cx="2790132" cy="2367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3943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en-US" dirty="0"/>
              <a:t>Progressive alignment</a:t>
            </a:r>
          </a:p>
        </p:txBody>
      </p:sp>
      <p:sp>
        <p:nvSpPr>
          <p:cNvPr id="6" name="Text Box 88"/>
          <p:cNvSpPr txBox="1">
            <a:spLocks noChangeArrowheads="1"/>
          </p:cNvSpPr>
          <p:nvPr/>
        </p:nvSpPr>
        <p:spPr bwMode="auto">
          <a:xfrm>
            <a:off x="795338" y="5384800"/>
            <a:ext cx="4933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GB" sz="1600" b="1" dirty="0">
                <a:latin typeface="Trebuchet MS" charset="0"/>
              </a:rPr>
              <a:t>Dynamic Programming Using A Substitution Matrix</a:t>
            </a:r>
          </a:p>
        </p:txBody>
      </p:sp>
      <p:grpSp>
        <p:nvGrpSpPr>
          <p:cNvPr id="7" name="Group 172"/>
          <p:cNvGrpSpPr>
            <a:grpSpLocks/>
          </p:cNvGrpSpPr>
          <p:nvPr/>
        </p:nvGrpSpPr>
        <p:grpSpPr bwMode="auto">
          <a:xfrm>
            <a:off x="1919288" y="1747838"/>
            <a:ext cx="5700712" cy="4779962"/>
            <a:chOff x="1065" y="1229"/>
            <a:chExt cx="3591" cy="3011"/>
          </a:xfrm>
        </p:grpSpPr>
        <p:sp>
          <p:nvSpPr>
            <p:cNvPr id="8" name="Line 90"/>
            <p:cNvSpPr>
              <a:spLocks noChangeShapeType="1"/>
            </p:cNvSpPr>
            <p:nvPr/>
          </p:nvSpPr>
          <p:spPr bwMode="auto">
            <a:xfrm flipH="1" flipV="1">
              <a:off x="1065" y="1229"/>
              <a:ext cx="796" cy="2275"/>
            </a:xfrm>
            <a:prstGeom prst="line">
              <a:avLst/>
            </a:prstGeom>
            <a:noFill/>
            <a:ln w="57150">
              <a:pattFill prst="pct30">
                <a:fgClr>
                  <a:schemeClr val="tx1"/>
                </a:fgClr>
                <a:bgClr>
                  <a:srgbClr val="FFFFFF"/>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pSp>
          <p:nvGrpSpPr>
            <p:cNvPr id="9" name="Group 91"/>
            <p:cNvGrpSpPr>
              <a:grpSpLocks/>
            </p:cNvGrpSpPr>
            <p:nvPr/>
          </p:nvGrpSpPr>
          <p:grpSpPr bwMode="auto">
            <a:xfrm>
              <a:off x="3789" y="2941"/>
              <a:ext cx="867" cy="1299"/>
              <a:chOff x="2060" y="3250"/>
              <a:chExt cx="1156" cy="974"/>
            </a:xfrm>
          </p:grpSpPr>
          <p:sp>
            <p:nvSpPr>
              <p:cNvPr id="10" name="Rectangle 92"/>
              <p:cNvSpPr>
                <a:spLocks noChangeArrowheads="1"/>
              </p:cNvSpPr>
              <p:nvPr/>
            </p:nvSpPr>
            <p:spPr bwMode="auto">
              <a:xfrm>
                <a:off x="2060" y="3250"/>
                <a:ext cx="1156" cy="9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1" name="Line 93"/>
              <p:cNvSpPr>
                <a:spLocks noChangeShapeType="1"/>
              </p:cNvSpPr>
              <p:nvPr/>
            </p:nvSpPr>
            <p:spPr bwMode="auto">
              <a:xfrm>
                <a:off x="2060" y="3250"/>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2" name="Line 94"/>
              <p:cNvSpPr>
                <a:spLocks noChangeShapeType="1"/>
              </p:cNvSpPr>
              <p:nvPr/>
            </p:nvSpPr>
            <p:spPr bwMode="auto">
              <a:xfrm>
                <a:off x="2060" y="3319"/>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3" name="Line 95"/>
              <p:cNvSpPr>
                <a:spLocks noChangeShapeType="1"/>
              </p:cNvSpPr>
              <p:nvPr/>
            </p:nvSpPr>
            <p:spPr bwMode="auto">
              <a:xfrm>
                <a:off x="2060" y="3457"/>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4" name="Line 96"/>
              <p:cNvSpPr>
                <a:spLocks noChangeShapeType="1"/>
              </p:cNvSpPr>
              <p:nvPr/>
            </p:nvSpPr>
            <p:spPr bwMode="auto">
              <a:xfrm>
                <a:off x="2060" y="3597"/>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5" name="Line 97"/>
              <p:cNvSpPr>
                <a:spLocks noChangeShapeType="1"/>
              </p:cNvSpPr>
              <p:nvPr/>
            </p:nvSpPr>
            <p:spPr bwMode="auto">
              <a:xfrm>
                <a:off x="2060" y="3737"/>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6" name="Line 98"/>
              <p:cNvSpPr>
                <a:spLocks noChangeShapeType="1"/>
              </p:cNvSpPr>
              <p:nvPr/>
            </p:nvSpPr>
            <p:spPr bwMode="auto">
              <a:xfrm>
                <a:off x="2060" y="3876"/>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7" name="Line 99"/>
              <p:cNvSpPr>
                <a:spLocks noChangeShapeType="1"/>
              </p:cNvSpPr>
              <p:nvPr/>
            </p:nvSpPr>
            <p:spPr bwMode="auto">
              <a:xfrm>
                <a:off x="2060" y="4016"/>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8" name="Line 100"/>
              <p:cNvSpPr>
                <a:spLocks noChangeShapeType="1"/>
              </p:cNvSpPr>
              <p:nvPr/>
            </p:nvSpPr>
            <p:spPr bwMode="auto">
              <a:xfrm>
                <a:off x="2060" y="4154"/>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9" name="Line 101"/>
              <p:cNvSpPr>
                <a:spLocks noChangeShapeType="1"/>
              </p:cNvSpPr>
              <p:nvPr/>
            </p:nvSpPr>
            <p:spPr bwMode="auto">
              <a:xfrm>
                <a:off x="2060" y="4224"/>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0" name="Line 102"/>
              <p:cNvSpPr>
                <a:spLocks noChangeShapeType="1"/>
              </p:cNvSpPr>
              <p:nvPr/>
            </p:nvSpPr>
            <p:spPr bwMode="auto">
              <a:xfrm>
                <a:off x="2060" y="3389"/>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1" name="Line 103"/>
              <p:cNvSpPr>
                <a:spLocks noChangeShapeType="1"/>
              </p:cNvSpPr>
              <p:nvPr/>
            </p:nvSpPr>
            <p:spPr bwMode="auto">
              <a:xfrm>
                <a:off x="2060" y="3529"/>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 name="Line 104"/>
              <p:cNvSpPr>
                <a:spLocks noChangeShapeType="1"/>
              </p:cNvSpPr>
              <p:nvPr/>
            </p:nvSpPr>
            <p:spPr bwMode="auto">
              <a:xfrm>
                <a:off x="2060" y="3667"/>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3" name="Line 105"/>
              <p:cNvSpPr>
                <a:spLocks noChangeShapeType="1"/>
              </p:cNvSpPr>
              <p:nvPr/>
            </p:nvSpPr>
            <p:spPr bwMode="auto">
              <a:xfrm>
                <a:off x="2060" y="3806"/>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4" name="Line 106"/>
              <p:cNvSpPr>
                <a:spLocks noChangeShapeType="1"/>
              </p:cNvSpPr>
              <p:nvPr/>
            </p:nvSpPr>
            <p:spPr bwMode="auto">
              <a:xfrm>
                <a:off x="2060" y="3944"/>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5" name="Line 107"/>
              <p:cNvSpPr>
                <a:spLocks noChangeShapeType="1"/>
              </p:cNvSpPr>
              <p:nvPr/>
            </p:nvSpPr>
            <p:spPr bwMode="auto">
              <a:xfrm>
                <a:off x="2060" y="4084"/>
                <a:ext cx="11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6" name="Line 108"/>
              <p:cNvSpPr>
                <a:spLocks noChangeShapeType="1"/>
              </p:cNvSpPr>
              <p:nvPr/>
            </p:nvSpPr>
            <p:spPr bwMode="auto">
              <a:xfrm flipV="1">
                <a:off x="2902"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7" name="Line 109"/>
              <p:cNvSpPr>
                <a:spLocks noChangeShapeType="1"/>
              </p:cNvSpPr>
              <p:nvPr/>
            </p:nvSpPr>
            <p:spPr bwMode="auto">
              <a:xfrm flipV="1">
                <a:off x="3059"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8" name="Line 110"/>
              <p:cNvSpPr>
                <a:spLocks noChangeShapeType="1"/>
              </p:cNvSpPr>
              <p:nvPr/>
            </p:nvSpPr>
            <p:spPr bwMode="auto">
              <a:xfrm flipV="1">
                <a:off x="3216"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9" name="Line 111"/>
              <p:cNvSpPr>
                <a:spLocks noChangeShapeType="1"/>
              </p:cNvSpPr>
              <p:nvPr/>
            </p:nvSpPr>
            <p:spPr bwMode="auto">
              <a:xfrm flipV="1">
                <a:off x="2060"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0" name="Line 112"/>
              <p:cNvSpPr>
                <a:spLocks noChangeShapeType="1"/>
              </p:cNvSpPr>
              <p:nvPr/>
            </p:nvSpPr>
            <p:spPr bwMode="auto">
              <a:xfrm flipV="1">
                <a:off x="2128"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1" name="Line 113"/>
              <p:cNvSpPr>
                <a:spLocks noChangeShapeType="1"/>
              </p:cNvSpPr>
              <p:nvPr/>
            </p:nvSpPr>
            <p:spPr bwMode="auto">
              <a:xfrm flipV="1">
                <a:off x="2274"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2" name="Line 114"/>
              <p:cNvSpPr>
                <a:spLocks noChangeShapeType="1"/>
              </p:cNvSpPr>
              <p:nvPr/>
            </p:nvSpPr>
            <p:spPr bwMode="auto">
              <a:xfrm flipV="1">
                <a:off x="2431"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3" name="Line 115"/>
              <p:cNvSpPr>
                <a:spLocks noChangeShapeType="1"/>
              </p:cNvSpPr>
              <p:nvPr/>
            </p:nvSpPr>
            <p:spPr bwMode="auto">
              <a:xfrm flipV="1">
                <a:off x="2587"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4" name="Line 116"/>
              <p:cNvSpPr>
                <a:spLocks noChangeShapeType="1"/>
              </p:cNvSpPr>
              <p:nvPr/>
            </p:nvSpPr>
            <p:spPr bwMode="auto">
              <a:xfrm flipV="1">
                <a:off x="2744"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5" name="Line 117"/>
              <p:cNvSpPr>
                <a:spLocks noChangeShapeType="1"/>
              </p:cNvSpPr>
              <p:nvPr/>
            </p:nvSpPr>
            <p:spPr bwMode="auto">
              <a:xfrm flipV="1">
                <a:off x="2824"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6" name="Line 118"/>
              <p:cNvSpPr>
                <a:spLocks noChangeShapeType="1"/>
              </p:cNvSpPr>
              <p:nvPr/>
            </p:nvSpPr>
            <p:spPr bwMode="auto">
              <a:xfrm flipV="1">
                <a:off x="2979"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7" name="Line 119"/>
              <p:cNvSpPr>
                <a:spLocks noChangeShapeType="1"/>
              </p:cNvSpPr>
              <p:nvPr/>
            </p:nvSpPr>
            <p:spPr bwMode="auto">
              <a:xfrm flipV="1">
                <a:off x="3136"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8" name="Line 120"/>
              <p:cNvSpPr>
                <a:spLocks noChangeShapeType="1"/>
              </p:cNvSpPr>
              <p:nvPr/>
            </p:nvSpPr>
            <p:spPr bwMode="auto">
              <a:xfrm flipV="1">
                <a:off x="2196"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39" name="Line 121"/>
              <p:cNvSpPr>
                <a:spLocks noChangeShapeType="1"/>
              </p:cNvSpPr>
              <p:nvPr/>
            </p:nvSpPr>
            <p:spPr bwMode="auto">
              <a:xfrm flipV="1">
                <a:off x="2352"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0" name="Line 122"/>
              <p:cNvSpPr>
                <a:spLocks noChangeShapeType="1"/>
              </p:cNvSpPr>
              <p:nvPr/>
            </p:nvSpPr>
            <p:spPr bwMode="auto">
              <a:xfrm flipV="1">
                <a:off x="2509"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1" name="Line 123"/>
              <p:cNvSpPr>
                <a:spLocks noChangeShapeType="1"/>
              </p:cNvSpPr>
              <p:nvPr/>
            </p:nvSpPr>
            <p:spPr bwMode="auto">
              <a:xfrm flipV="1">
                <a:off x="2667" y="3250"/>
                <a:ext cx="0" cy="9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2" name="Freeform 124"/>
              <p:cNvSpPr>
                <a:spLocks/>
              </p:cNvSpPr>
              <p:nvPr/>
            </p:nvSpPr>
            <p:spPr bwMode="auto">
              <a:xfrm>
                <a:off x="2060" y="3250"/>
                <a:ext cx="1156" cy="974"/>
              </a:xfrm>
              <a:custGeom>
                <a:avLst/>
                <a:gdLst>
                  <a:gd name="T0" fmla="*/ 0 w 768"/>
                  <a:gd name="T1" fmla="*/ 0 h 768"/>
                  <a:gd name="T2" fmla="*/ 384 w 768"/>
                  <a:gd name="T3" fmla="*/ 432 h 768"/>
                  <a:gd name="T4" fmla="*/ 576 w 768"/>
                  <a:gd name="T5" fmla="*/ 432 h 768"/>
                  <a:gd name="T6" fmla="*/ 768 w 768"/>
                  <a:gd name="T7" fmla="*/ 768 h 768"/>
                </a:gdLst>
                <a:ahLst/>
                <a:cxnLst>
                  <a:cxn ang="0">
                    <a:pos x="T0" y="T1"/>
                  </a:cxn>
                  <a:cxn ang="0">
                    <a:pos x="T2" y="T3"/>
                  </a:cxn>
                  <a:cxn ang="0">
                    <a:pos x="T4" y="T5"/>
                  </a:cxn>
                  <a:cxn ang="0">
                    <a:pos x="T6" y="T7"/>
                  </a:cxn>
                </a:cxnLst>
                <a:rect l="0" t="0" r="r" b="b"/>
                <a:pathLst>
                  <a:path w="768" h="768">
                    <a:moveTo>
                      <a:pt x="0" y="0"/>
                    </a:moveTo>
                    <a:lnTo>
                      <a:pt x="384" y="432"/>
                    </a:lnTo>
                    <a:lnTo>
                      <a:pt x="576" y="432"/>
                    </a:lnTo>
                    <a:lnTo>
                      <a:pt x="768" y="768"/>
                    </a:lnTo>
                  </a:path>
                </a:pathLst>
              </a:custGeom>
              <a:noFill/>
              <a:ln w="28575" cap="flat" cmpd="sng">
                <a:solidFill>
                  <a:srgbClr val="FF33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en-US"/>
              </a:p>
            </p:txBody>
          </p:sp>
        </p:grpSp>
      </p:grpSp>
      <p:grpSp>
        <p:nvGrpSpPr>
          <p:cNvPr id="43" name="Group 127"/>
          <p:cNvGrpSpPr>
            <a:grpSpLocks/>
          </p:cNvGrpSpPr>
          <p:nvPr/>
        </p:nvGrpSpPr>
        <p:grpSpPr bwMode="auto">
          <a:xfrm>
            <a:off x="457200" y="990600"/>
            <a:ext cx="1795463" cy="3530600"/>
            <a:chOff x="192" y="672"/>
            <a:chExt cx="1508" cy="1668"/>
          </a:xfrm>
        </p:grpSpPr>
        <p:sp>
          <p:nvSpPr>
            <p:cNvPr id="44" name="Line 128"/>
            <p:cNvSpPr>
              <a:spLocks noChangeShapeType="1"/>
            </p:cNvSpPr>
            <p:nvPr/>
          </p:nvSpPr>
          <p:spPr bwMode="auto">
            <a:xfrm>
              <a:off x="192" y="672"/>
              <a:ext cx="615"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5" name="Line 129"/>
            <p:cNvSpPr>
              <a:spLocks noChangeShapeType="1"/>
            </p:cNvSpPr>
            <p:nvPr/>
          </p:nvSpPr>
          <p:spPr bwMode="auto">
            <a:xfrm>
              <a:off x="192" y="1030"/>
              <a:ext cx="615" cy="0"/>
            </a:xfrm>
            <a:prstGeom prst="line">
              <a:avLst/>
            </a:prstGeom>
            <a:noFill/>
            <a:ln w="5715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6" name="Line 130"/>
            <p:cNvSpPr>
              <a:spLocks noChangeShapeType="1"/>
            </p:cNvSpPr>
            <p:nvPr/>
          </p:nvSpPr>
          <p:spPr bwMode="auto">
            <a:xfrm>
              <a:off x="917" y="672"/>
              <a:ext cx="783" cy="15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7" name="Line 131"/>
            <p:cNvSpPr>
              <a:spLocks noChangeShapeType="1"/>
            </p:cNvSpPr>
            <p:nvPr/>
          </p:nvSpPr>
          <p:spPr bwMode="auto">
            <a:xfrm flipV="1">
              <a:off x="917" y="870"/>
              <a:ext cx="783" cy="1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48" name="Line 132"/>
            <p:cNvSpPr>
              <a:spLocks noChangeShapeType="1"/>
            </p:cNvSpPr>
            <p:nvPr/>
          </p:nvSpPr>
          <p:spPr bwMode="auto">
            <a:xfrm flipV="1">
              <a:off x="192" y="2340"/>
              <a:ext cx="615"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49" name="Line 133"/>
            <p:cNvSpPr>
              <a:spLocks noChangeShapeType="1"/>
            </p:cNvSpPr>
            <p:nvPr/>
          </p:nvSpPr>
          <p:spPr bwMode="auto">
            <a:xfrm flipV="1">
              <a:off x="192" y="1982"/>
              <a:ext cx="615"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50" name="Line 134"/>
            <p:cNvSpPr>
              <a:spLocks noChangeShapeType="1"/>
            </p:cNvSpPr>
            <p:nvPr/>
          </p:nvSpPr>
          <p:spPr bwMode="auto">
            <a:xfrm flipV="1">
              <a:off x="917" y="2180"/>
              <a:ext cx="783" cy="1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51" name="Line 135"/>
            <p:cNvSpPr>
              <a:spLocks noChangeShapeType="1"/>
            </p:cNvSpPr>
            <p:nvPr/>
          </p:nvSpPr>
          <p:spPr bwMode="auto">
            <a:xfrm>
              <a:off x="917" y="1982"/>
              <a:ext cx="783" cy="15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pSp>
      <p:grpSp>
        <p:nvGrpSpPr>
          <p:cNvPr id="52" name="Group 136"/>
          <p:cNvGrpSpPr>
            <a:grpSpLocks/>
          </p:cNvGrpSpPr>
          <p:nvPr/>
        </p:nvGrpSpPr>
        <p:grpSpPr bwMode="auto">
          <a:xfrm>
            <a:off x="2252663" y="1106488"/>
            <a:ext cx="1063625" cy="504825"/>
            <a:chOff x="1700" y="727"/>
            <a:chExt cx="893" cy="238"/>
          </a:xfrm>
        </p:grpSpPr>
        <p:sp>
          <p:nvSpPr>
            <p:cNvPr id="53" name="AutoShape 137"/>
            <p:cNvSpPr>
              <a:spLocks noChangeArrowheads="1"/>
            </p:cNvSpPr>
            <p:nvPr/>
          </p:nvSpPr>
          <p:spPr bwMode="auto">
            <a:xfrm flipV="1">
              <a:off x="1700" y="727"/>
              <a:ext cx="893" cy="238"/>
            </a:xfrm>
            <a:prstGeom prst="roundRect">
              <a:avLst>
                <a:gd name="adj" fmla="val 16667"/>
              </a:avLst>
            </a:prstGeom>
            <a:solidFill>
              <a:srgbClr val="FFFFCC"/>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54" name="Line 138"/>
            <p:cNvSpPr>
              <a:spLocks noChangeShapeType="1"/>
            </p:cNvSpPr>
            <p:nvPr/>
          </p:nvSpPr>
          <p:spPr bwMode="auto">
            <a:xfrm flipV="1">
              <a:off x="1825" y="890"/>
              <a:ext cx="614" cy="0"/>
            </a:xfrm>
            <a:prstGeom prst="line">
              <a:avLst/>
            </a:prstGeom>
            <a:noFill/>
            <a:ln w="5715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55" name="Line 139"/>
            <p:cNvSpPr>
              <a:spLocks noChangeShapeType="1"/>
            </p:cNvSpPr>
            <p:nvPr/>
          </p:nvSpPr>
          <p:spPr bwMode="auto">
            <a:xfrm flipV="1">
              <a:off x="1825" y="811"/>
              <a:ext cx="432"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56" name="Line 140"/>
            <p:cNvSpPr>
              <a:spLocks noChangeShapeType="1"/>
            </p:cNvSpPr>
            <p:nvPr/>
          </p:nvSpPr>
          <p:spPr bwMode="auto">
            <a:xfrm flipV="1">
              <a:off x="2348" y="811"/>
              <a:ext cx="77"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grpSp>
        <p:nvGrpSpPr>
          <p:cNvPr id="57" name="Group 141"/>
          <p:cNvGrpSpPr>
            <a:grpSpLocks/>
          </p:cNvGrpSpPr>
          <p:nvPr/>
        </p:nvGrpSpPr>
        <p:grpSpPr bwMode="auto">
          <a:xfrm>
            <a:off x="1852613" y="3887788"/>
            <a:ext cx="1463675" cy="1471612"/>
            <a:chOff x="1364" y="2041"/>
            <a:chExt cx="1229" cy="695"/>
          </a:xfrm>
        </p:grpSpPr>
        <p:sp>
          <p:nvSpPr>
            <p:cNvPr id="58" name="Line 142"/>
            <p:cNvSpPr>
              <a:spLocks noChangeShapeType="1"/>
            </p:cNvSpPr>
            <p:nvPr/>
          </p:nvSpPr>
          <p:spPr bwMode="auto">
            <a:xfrm flipH="1" flipV="1">
              <a:off x="1364" y="2299"/>
              <a:ext cx="1117" cy="437"/>
            </a:xfrm>
            <a:prstGeom prst="line">
              <a:avLst/>
            </a:prstGeom>
            <a:noFill/>
            <a:ln w="57150">
              <a:pattFill prst="pct30">
                <a:fgClr>
                  <a:schemeClr val="tx1"/>
                </a:fgClr>
                <a:bgClr>
                  <a:srgbClr val="FFFFFF"/>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pSp>
          <p:nvGrpSpPr>
            <p:cNvPr id="59" name="Group 143"/>
            <p:cNvGrpSpPr>
              <a:grpSpLocks/>
            </p:cNvGrpSpPr>
            <p:nvPr/>
          </p:nvGrpSpPr>
          <p:grpSpPr bwMode="auto">
            <a:xfrm>
              <a:off x="1700" y="2041"/>
              <a:ext cx="893" cy="239"/>
              <a:chOff x="1700" y="2041"/>
              <a:chExt cx="893" cy="239"/>
            </a:xfrm>
          </p:grpSpPr>
          <p:sp>
            <p:nvSpPr>
              <p:cNvPr id="60" name="AutoShape 144"/>
              <p:cNvSpPr>
                <a:spLocks noChangeArrowheads="1"/>
              </p:cNvSpPr>
              <p:nvPr/>
            </p:nvSpPr>
            <p:spPr bwMode="auto">
              <a:xfrm>
                <a:off x="1700" y="2041"/>
                <a:ext cx="893" cy="239"/>
              </a:xfrm>
              <a:prstGeom prst="roundRect">
                <a:avLst>
                  <a:gd name="adj" fmla="val 16667"/>
                </a:avLst>
              </a:prstGeom>
              <a:solidFill>
                <a:srgbClr val="FFFFCC"/>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61" name="Line 145"/>
              <p:cNvSpPr>
                <a:spLocks noChangeShapeType="1"/>
              </p:cNvSpPr>
              <p:nvPr/>
            </p:nvSpPr>
            <p:spPr bwMode="auto">
              <a:xfrm flipV="1">
                <a:off x="1825" y="2200"/>
                <a:ext cx="614"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2" name="Line 146"/>
              <p:cNvSpPr>
                <a:spLocks noChangeShapeType="1"/>
              </p:cNvSpPr>
              <p:nvPr/>
            </p:nvSpPr>
            <p:spPr bwMode="auto">
              <a:xfrm flipV="1">
                <a:off x="1825" y="2121"/>
                <a:ext cx="126"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3" name="Line 147"/>
              <p:cNvSpPr>
                <a:spLocks noChangeShapeType="1"/>
              </p:cNvSpPr>
              <p:nvPr/>
            </p:nvSpPr>
            <p:spPr bwMode="auto">
              <a:xfrm flipV="1">
                <a:off x="2041" y="2121"/>
                <a:ext cx="384"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grpSp>
      <p:sp>
        <p:nvSpPr>
          <p:cNvPr id="65" name="AutoShape 149"/>
          <p:cNvSpPr>
            <a:spLocks noChangeArrowheads="1"/>
          </p:cNvSpPr>
          <p:nvPr/>
        </p:nvSpPr>
        <p:spPr bwMode="auto">
          <a:xfrm>
            <a:off x="5043488" y="2293938"/>
            <a:ext cx="1662112" cy="923925"/>
          </a:xfrm>
          <a:prstGeom prst="roundRect">
            <a:avLst>
              <a:gd name="adj" fmla="val 16667"/>
            </a:avLst>
          </a:prstGeom>
          <a:solidFill>
            <a:srgbClr val="FFFFCC"/>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6" name="Line 150"/>
          <p:cNvSpPr>
            <a:spLocks noChangeShapeType="1"/>
          </p:cNvSpPr>
          <p:nvPr/>
        </p:nvSpPr>
        <p:spPr bwMode="auto">
          <a:xfrm>
            <a:off x="5176838" y="2671137"/>
            <a:ext cx="1395412" cy="0"/>
          </a:xfrm>
          <a:prstGeom prst="line">
            <a:avLst/>
          </a:prstGeom>
          <a:noFill/>
          <a:ln w="5715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7" name="Line 151"/>
          <p:cNvSpPr>
            <a:spLocks noChangeShapeType="1"/>
          </p:cNvSpPr>
          <p:nvPr/>
        </p:nvSpPr>
        <p:spPr bwMode="auto">
          <a:xfrm>
            <a:off x="6390084" y="2501609"/>
            <a:ext cx="182166"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8" name="Line 152"/>
          <p:cNvSpPr>
            <a:spLocks noChangeShapeType="1"/>
          </p:cNvSpPr>
          <p:nvPr/>
        </p:nvSpPr>
        <p:spPr bwMode="auto">
          <a:xfrm>
            <a:off x="5176838" y="2501609"/>
            <a:ext cx="1063228"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9" name="Line 153"/>
          <p:cNvSpPr>
            <a:spLocks noChangeShapeType="1"/>
          </p:cNvSpPr>
          <p:nvPr/>
        </p:nvSpPr>
        <p:spPr bwMode="auto">
          <a:xfrm flipV="1">
            <a:off x="5176838" y="3008073"/>
            <a:ext cx="729853"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0" name="Line 154"/>
          <p:cNvSpPr>
            <a:spLocks noChangeShapeType="1"/>
          </p:cNvSpPr>
          <p:nvPr/>
        </p:nvSpPr>
        <p:spPr bwMode="auto">
          <a:xfrm flipV="1">
            <a:off x="6106716" y="3008073"/>
            <a:ext cx="498872"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1" name="Line 155"/>
          <p:cNvSpPr>
            <a:spLocks noChangeShapeType="1"/>
          </p:cNvSpPr>
          <p:nvPr/>
        </p:nvSpPr>
        <p:spPr bwMode="auto">
          <a:xfrm flipV="1">
            <a:off x="5176838" y="2840664"/>
            <a:ext cx="208359"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2" name="Line 156"/>
          <p:cNvSpPr>
            <a:spLocks noChangeShapeType="1"/>
          </p:cNvSpPr>
          <p:nvPr/>
        </p:nvSpPr>
        <p:spPr bwMode="auto">
          <a:xfrm flipV="1">
            <a:off x="5559028" y="2840664"/>
            <a:ext cx="332184"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3" name="Line 157"/>
          <p:cNvSpPr>
            <a:spLocks noChangeShapeType="1"/>
          </p:cNvSpPr>
          <p:nvPr/>
        </p:nvSpPr>
        <p:spPr bwMode="auto">
          <a:xfrm flipV="1">
            <a:off x="6106716" y="2840664"/>
            <a:ext cx="498872"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nvGrpSpPr>
          <p:cNvPr id="74" name="Group 158"/>
          <p:cNvGrpSpPr>
            <a:grpSpLocks/>
          </p:cNvGrpSpPr>
          <p:nvPr/>
        </p:nvGrpSpPr>
        <p:grpSpPr bwMode="auto">
          <a:xfrm>
            <a:off x="3182938" y="1327150"/>
            <a:ext cx="1860550" cy="4032250"/>
            <a:chOff x="2481" y="831"/>
            <a:chExt cx="1563" cy="1905"/>
          </a:xfrm>
        </p:grpSpPr>
        <p:sp>
          <p:nvSpPr>
            <p:cNvPr id="75" name="Line 159"/>
            <p:cNvSpPr>
              <a:spLocks noChangeShapeType="1"/>
            </p:cNvSpPr>
            <p:nvPr/>
          </p:nvSpPr>
          <p:spPr bwMode="auto">
            <a:xfrm>
              <a:off x="2593" y="831"/>
              <a:ext cx="782" cy="67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6" name="Line 160"/>
            <p:cNvSpPr>
              <a:spLocks noChangeShapeType="1"/>
            </p:cNvSpPr>
            <p:nvPr/>
          </p:nvSpPr>
          <p:spPr bwMode="auto">
            <a:xfrm flipV="1">
              <a:off x="2593" y="1506"/>
              <a:ext cx="782" cy="67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7" name="Line 161"/>
            <p:cNvSpPr>
              <a:spLocks noChangeShapeType="1"/>
            </p:cNvSpPr>
            <p:nvPr/>
          </p:nvSpPr>
          <p:spPr bwMode="auto">
            <a:xfrm>
              <a:off x="3375" y="1506"/>
              <a:ext cx="669"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8" name="Line 162"/>
            <p:cNvSpPr>
              <a:spLocks noChangeShapeType="1"/>
            </p:cNvSpPr>
            <p:nvPr/>
          </p:nvSpPr>
          <p:spPr bwMode="auto">
            <a:xfrm flipV="1">
              <a:off x="2481" y="1546"/>
              <a:ext cx="1060" cy="1190"/>
            </a:xfrm>
            <a:prstGeom prst="line">
              <a:avLst/>
            </a:prstGeom>
            <a:noFill/>
            <a:ln w="57150">
              <a:pattFill prst="pct30">
                <a:fgClr>
                  <a:schemeClr val="tx1"/>
                </a:fgClr>
                <a:bgClr>
                  <a:srgbClr val="FFFFFF"/>
                </a:bgClr>
              </a:patt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pSp>
      <p:grpSp>
        <p:nvGrpSpPr>
          <p:cNvPr id="79" name="Group 163"/>
          <p:cNvGrpSpPr>
            <a:grpSpLocks/>
          </p:cNvGrpSpPr>
          <p:nvPr/>
        </p:nvGrpSpPr>
        <p:grpSpPr bwMode="auto">
          <a:xfrm>
            <a:off x="6000750" y="4140200"/>
            <a:ext cx="1619250" cy="2387600"/>
            <a:chOff x="1856" y="3096"/>
            <a:chExt cx="1360" cy="1128"/>
          </a:xfrm>
        </p:grpSpPr>
        <p:grpSp>
          <p:nvGrpSpPr>
            <p:cNvPr id="80" name="Group 164"/>
            <p:cNvGrpSpPr>
              <a:grpSpLocks/>
            </p:cNvGrpSpPr>
            <p:nvPr/>
          </p:nvGrpSpPr>
          <p:grpSpPr bwMode="auto">
            <a:xfrm>
              <a:off x="2060" y="3096"/>
              <a:ext cx="1156" cy="97"/>
              <a:chOff x="960" y="4143"/>
              <a:chExt cx="460" cy="81"/>
            </a:xfrm>
          </p:grpSpPr>
          <p:sp>
            <p:nvSpPr>
              <p:cNvPr id="85" name="Line 165"/>
              <p:cNvSpPr>
                <a:spLocks noChangeShapeType="1"/>
              </p:cNvSpPr>
              <p:nvPr/>
            </p:nvSpPr>
            <p:spPr bwMode="auto">
              <a:xfrm flipV="1">
                <a:off x="960" y="4224"/>
                <a:ext cx="460" cy="0"/>
              </a:xfrm>
              <a:prstGeom prst="line">
                <a:avLst/>
              </a:prstGeom>
              <a:noFill/>
              <a:ln w="5715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6" name="Line 166"/>
              <p:cNvSpPr>
                <a:spLocks noChangeShapeType="1"/>
              </p:cNvSpPr>
              <p:nvPr/>
            </p:nvSpPr>
            <p:spPr bwMode="auto">
              <a:xfrm flipV="1">
                <a:off x="960" y="4143"/>
                <a:ext cx="324"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7" name="Line 167"/>
              <p:cNvSpPr>
                <a:spLocks noChangeShapeType="1"/>
              </p:cNvSpPr>
              <p:nvPr/>
            </p:nvSpPr>
            <p:spPr bwMode="auto">
              <a:xfrm flipV="1">
                <a:off x="1352" y="4143"/>
                <a:ext cx="58"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grpSp>
          <p:nvGrpSpPr>
            <p:cNvPr id="81" name="Group 168"/>
            <p:cNvGrpSpPr>
              <a:grpSpLocks/>
            </p:cNvGrpSpPr>
            <p:nvPr/>
          </p:nvGrpSpPr>
          <p:grpSpPr bwMode="auto">
            <a:xfrm rot="5400000">
              <a:off x="1427" y="3679"/>
              <a:ext cx="974" cy="116"/>
              <a:chOff x="624" y="4478"/>
              <a:chExt cx="460" cy="82"/>
            </a:xfrm>
          </p:grpSpPr>
          <p:sp>
            <p:nvSpPr>
              <p:cNvPr id="82" name="Line 169"/>
              <p:cNvSpPr>
                <a:spLocks noChangeShapeType="1"/>
              </p:cNvSpPr>
              <p:nvPr/>
            </p:nvSpPr>
            <p:spPr bwMode="auto">
              <a:xfrm flipV="1">
                <a:off x="624" y="4560"/>
                <a:ext cx="46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3" name="Line 170"/>
              <p:cNvSpPr>
                <a:spLocks noChangeShapeType="1"/>
              </p:cNvSpPr>
              <p:nvPr/>
            </p:nvSpPr>
            <p:spPr bwMode="auto">
              <a:xfrm flipV="1">
                <a:off x="624" y="4478"/>
                <a:ext cx="94"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4" name="Line 171"/>
              <p:cNvSpPr>
                <a:spLocks noChangeShapeType="1"/>
              </p:cNvSpPr>
              <p:nvPr/>
            </p:nvSpPr>
            <p:spPr bwMode="auto">
              <a:xfrm flipV="1">
                <a:off x="786" y="4478"/>
                <a:ext cx="288"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grpSp>
    </p:spTree>
    <p:extLst>
      <p:ext uri="{BB962C8B-B14F-4D97-AF65-F5344CB8AC3E}">
        <p14:creationId xmlns:p14="http://schemas.microsoft.com/office/powerpoint/2010/main" val="1301330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0-#ppt_w/2"/>
                                          </p:val>
                                        </p:tav>
                                        <p:tav tm="100000">
                                          <p:val>
                                            <p:strVal val="#ppt_x"/>
                                          </p:val>
                                        </p:tav>
                                      </p:tavLst>
                                    </p:anim>
                                    <p:anim calcmode="lin" valueType="num">
                                      <p:cBhvr additive="base">
                                        <p:cTn id="1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0-#ppt_w/2"/>
                                          </p:val>
                                        </p:tav>
                                        <p:tav tm="100000">
                                          <p:val>
                                            <p:strVal val="#ppt_x"/>
                                          </p:val>
                                        </p:tav>
                                      </p:tavLst>
                                    </p:anim>
                                    <p:anim calcmode="lin" valueType="num">
                                      <p:cBhvr additive="base">
                                        <p:cTn id="20"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anim calcmode="lin" valueType="num">
                                      <p:cBhvr additive="base">
                                        <p:cTn id="25" dur="500" fill="hold"/>
                                        <p:tgtEl>
                                          <p:spTgt spid="74"/>
                                        </p:tgtEl>
                                        <p:attrNameLst>
                                          <p:attrName>ppt_x</p:attrName>
                                        </p:attrNameLst>
                                      </p:cBhvr>
                                      <p:tavLst>
                                        <p:tav tm="0">
                                          <p:val>
                                            <p:strVal val="0-#ppt_w/2"/>
                                          </p:val>
                                        </p:tav>
                                        <p:tav tm="100000">
                                          <p:val>
                                            <p:strVal val="#ppt_x"/>
                                          </p:val>
                                        </p:tav>
                                      </p:tavLst>
                                    </p:anim>
                                    <p:anim calcmode="lin" valueType="num">
                                      <p:cBhvr additive="base">
                                        <p:cTn id="26"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slide(fromBottom)">
                                      <p:cBhvr>
                                        <p:cTn id="3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Tree-guided alignment (progressive)</a:t>
            </a:r>
            <a:endParaRPr lang="en-GB" dirty="0"/>
          </a:p>
        </p:txBody>
      </p:sp>
      <p:sp>
        <p:nvSpPr>
          <p:cNvPr id="3" name="Content Placeholder 2"/>
          <p:cNvSpPr>
            <a:spLocks noGrp="1"/>
          </p:cNvSpPr>
          <p:nvPr>
            <p:ph idx="1"/>
          </p:nvPr>
        </p:nvSpPr>
        <p:spPr/>
        <p:txBody>
          <a:bodyPr/>
          <a:lstStyle/>
          <a:p>
            <a:r>
              <a:rPr lang="en-US" dirty="0"/>
              <a:t>From pairwise</a:t>
            </a:r>
          </a:p>
          <a:p>
            <a:endParaRPr lang="en-US" dirty="0"/>
          </a:p>
          <a:p>
            <a:endParaRPr lang="en-US" dirty="0"/>
          </a:p>
          <a:p>
            <a:endParaRPr lang="en-US" dirty="0"/>
          </a:p>
          <a:p>
            <a:endParaRPr lang="en-US" dirty="0"/>
          </a:p>
          <a:p>
            <a:r>
              <a:rPr lang="en-US" dirty="0"/>
              <a:t>To Multiple alignments</a:t>
            </a:r>
          </a:p>
          <a:p>
            <a:endParaRPr lang="en-US" dirty="0"/>
          </a:p>
          <a:p>
            <a:endParaRPr lang="en-US" dirty="0"/>
          </a:p>
          <a:p>
            <a:endParaRPr lang="en-US" dirty="0"/>
          </a:p>
          <a:p>
            <a:endParaRPr lang="en-GB" dirty="0"/>
          </a:p>
        </p:txBody>
      </p:sp>
      <p:pic>
        <p:nvPicPr>
          <p:cNvPr id="717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9337" t="25992" r="5512" b="66049"/>
          <a:stretch/>
        </p:blipFill>
        <p:spPr bwMode="auto">
          <a:xfrm>
            <a:off x="683568" y="2765492"/>
            <a:ext cx="7272670" cy="425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9337" t="40937" r="5512" b="51502"/>
          <a:stretch/>
        </p:blipFill>
        <p:spPr bwMode="auto">
          <a:xfrm>
            <a:off x="683568" y="2148802"/>
            <a:ext cx="7272670" cy="404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5458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Implementations</a:t>
            </a:r>
            <a:endParaRPr lang="en-GB" dirty="0"/>
          </a:p>
        </p:txBody>
      </p:sp>
      <p:sp>
        <p:nvSpPr>
          <p:cNvPr id="3" name="Content Placeholder 2"/>
          <p:cNvSpPr>
            <a:spLocks noGrp="1"/>
          </p:cNvSpPr>
          <p:nvPr>
            <p:ph idx="1"/>
          </p:nvPr>
        </p:nvSpPr>
        <p:spPr/>
        <p:txBody>
          <a:bodyPr/>
          <a:lstStyle/>
          <a:p>
            <a:endParaRPr lang="en-US" dirty="0"/>
          </a:p>
          <a:p>
            <a:r>
              <a:rPr lang="en-US" dirty="0"/>
              <a:t>T-Coffee</a:t>
            </a:r>
          </a:p>
          <a:p>
            <a:r>
              <a:rPr lang="en-US" dirty="0"/>
              <a:t>MUSCLE (</a:t>
            </a:r>
            <a:r>
              <a:rPr lang="en-US" dirty="0" err="1"/>
              <a:t>MUltiple</a:t>
            </a:r>
            <a:r>
              <a:rPr lang="en-US" dirty="0"/>
              <a:t> Sequence Comparison by Log- Expectation)</a:t>
            </a:r>
          </a:p>
          <a:p>
            <a:r>
              <a:rPr lang="en-US" dirty="0"/>
              <a:t>MAFFT</a:t>
            </a:r>
          </a:p>
          <a:p>
            <a:r>
              <a:rPr lang="en-US" dirty="0" err="1"/>
              <a:t>Clustal</a:t>
            </a:r>
            <a:r>
              <a:rPr lang="en-US" dirty="0"/>
              <a:t> (</a:t>
            </a:r>
            <a:r>
              <a:rPr lang="en-US" dirty="0" err="1"/>
              <a:t>ClustalW</a:t>
            </a:r>
            <a:r>
              <a:rPr lang="en-US" dirty="0"/>
              <a:t>, </a:t>
            </a:r>
            <a:r>
              <a:rPr lang="en-US" dirty="0" err="1"/>
              <a:t>ClustalO</a:t>
            </a:r>
            <a:r>
              <a:rPr lang="en-US" dirty="0"/>
              <a:t>)</a:t>
            </a:r>
            <a:endParaRPr lang="en-GB" dirty="0"/>
          </a:p>
        </p:txBody>
      </p:sp>
    </p:spTree>
    <p:extLst>
      <p:ext uri="{BB962C8B-B14F-4D97-AF65-F5344CB8AC3E}">
        <p14:creationId xmlns:p14="http://schemas.microsoft.com/office/powerpoint/2010/main" val="1483139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Pitfalls</a:t>
            </a:r>
            <a:endParaRPr lang="en-GB" dirty="0"/>
          </a:p>
        </p:txBody>
      </p:sp>
      <p:sp>
        <p:nvSpPr>
          <p:cNvPr id="3" name="Content Placeholder 2"/>
          <p:cNvSpPr>
            <a:spLocks noGrp="1"/>
          </p:cNvSpPr>
          <p:nvPr>
            <p:ph idx="1"/>
          </p:nvPr>
        </p:nvSpPr>
        <p:spPr/>
        <p:txBody>
          <a:bodyPr/>
          <a:lstStyle/>
          <a:p>
            <a:r>
              <a:rPr lang="en-US" dirty="0"/>
              <a:t>Progressive alignment is greedy</a:t>
            </a:r>
          </a:p>
          <a:p>
            <a:endParaRPr lang="en-US" dirty="0"/>
          </a:p>
          <a:p>
            <a:r>
              <a:rPr lang="en-US" dirty="0"/>
              <a:t>Solution by T-Coffee</a:t>
            </a:r>
          </a:p>
          <a:p>
            <a:pPr lvl="1"/>
            <a:r>
              <a:rPr lang="en-US" dirty="0" err="1"/>
              <a:t>Precalculate</a:t>
            </a:r>
            <a:r>
              <a:rPr lang="en-US" dirty="0"/>
              <a:t> pairwise alignments</a:t>
            </a:r>
          </a:p>
          <a:p>
            <a:pPr lvl="1"/>
            <a:r>
              <a:rPr lang="en-GB" dirty="0"/>
              <a:t>Decisions based on how all of the sequences align with each other</a:t>
            </a:r>
          </a:p>
          <a:p>
            <a:pPr lvl="1"/>
            <a:r>
              <a:rPr lang="en-US" dirty="0"/>
              <a:t>Heterogeneous sources</a:t>
            </a:r>
          </a:p>
          <a:p>
            <a:pPr lvl="2"/>
            <a:r>
              <a:rPr lang="en-US" dirty="0"/>
              <a:t>Structure superposition </a:t>
            </a:r>
          </a:p>
          <a:p>
            <a:pPr lvl="2"/>
            <a:r>
              <a:rPr lang="en-US" dirty="0"/>
              <a:t>Different alignment strategies</a:t>
            </a:r>
          </a:p>
          <a:p>
            <a:pPr lvl="3"/>
            <a:r>
              <a:rPr lang="en-US" dirty="0"/>
              <a:t>Local</a:t>
            </a:r>
          </a:p>
          <a:p>
            <a:pPr lvl="3"/>
            <a:r>
              <a:rPr lang="en-US" dirty="0"/>
              <a:t>Global</a:t>
            </a:r>
          </a:p>
          <a:p>
            <a:endParaRPr lang="en-US" dirty="0"/>
          </a:p>
          <a:p>
            <a:endParaRPr lang="en-US" dirty="0"/>
          </a:p>
          <a:p>
            <a:endParaRPr lang="en-GB" dirty="0"/>
          </a:p>
        </p:txBody>
      </p:sp>
    </p:spTree>
    <p:extLst>
      <p:ext uri="{BB962C8B-B14F-4D97-AF65-F5344CB8AC3E}">
        <p14:creationId xmlns:p14="http://schemas.microsoft.com/office/powerpoint/2010/main" val="206680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 (ECTS)</a:t>
            </a:r>
            <a:endParaRPr lang="en-GB" dirty="0"/>
          </a:p>
        </p:txBody>
      </p:sp>
      <p:sp>
        <p:nvSpPr>
          <p:cNvPr id="3" name="Content Placeholder 2"/>
          <p:cNvSpPr>
            <a:spLocks noGrp="1"/>
          </p:cNvSpPr>
          <p:nvPr>
            <p:ph idx="1"/>
          </p:nvPr>
        </p:nvSpPr>
        <p:spPr/>
        <p:txBody>
          <a:bodyPr/>
          <a:lstStyle/>
          <a:p>
            <a:r>
              <a:rPr lang="en-US" dirty="0"/>
              <a:t>Year 1 MSc Bioinformatics:</a:t>
            </a:r>
            <a:endParaRPr lang="en-GB" dirty="0"/>
          </a:p>
          <a:p>
            <a:r>
              <a:rPr lang="en-GB" dirty="0"/>
              <a:t>practical computing</a:t>
            </a:r>
          </a:p>
          <a:p>
            <a:pPr lvl="1"/>
            <a:r>
              <a:rPr lang="en-GB" dirty="0"/>
              <a:t>Linux command-line</a:t>
            </a:r>
          </a:p>
          <a:p>
            <a:pPr lvl="1"/>
            <a:r>
              <a:rPr lang="en-GB" dirty="0"/>
              <a:t>theory of pairwise alignment </a:t>
            </a:r>
          </a:p>
          <a:p>
            <a:pPr lvl="1"/>
            <a:r>
              <a:rPr lang="en-GB" dirty="0"/>
              <a:t>BLAST</a:t>
            </a:r>
          </a:p>
          <a:p>
            <a:pPr lvl="1"/>
            <a:endParaRPr lang="en-GB" dirty="0"/>
          </a:p>
          <a:p>
            <a:r>
              <a:rPr lang="en-GB" dirty="0"/>
              <a:t>molecular biology</a:t>
            </a:r>
          </a:p>
          <a:p>
            <a:pPr lvl="1"/>
            <a:r>
              <a:rPr lang="en-US" dirty="0"/>
              <a:t>Molecules of life (DNA, RNA, protein)</a:t>
            </a:r>
            <a:endParaRPr lang="en-GB" dirty="0"/>
          </a:p>
        </p:txBody>
      </p:sp>
    </p:spTree>
    <p:extLst>
      <p:ext uri="{BB962C8B-B14F-4D97-AF65-F5344CB8AC3E}">
        <p14:creationId xmlns:p14="http://schemas.microsoft.com/office/powerpoint/2010/main" val="1809431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356" t="16030" r="30210" b="18482"/>
          <a:stretch/>
        </p:blipFill>
        <p:spPr bwMode="auto">
          <a:xfrm>
            <a:off x="1403648" y="836712"/>
            <a:ext cx="5244649" cy="5177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75656" y="6035857"/>
            <a:ext cx="2053767" cy="276999"/>
          </a:xfrm>
          <a:prstGeom prst="rect">
            <a:avLst/>
          </a:prstGeom>
          <a:noFill/>
        </p:spPr>
        <p:txBody>
          <a:bodyPr wrap="none" rtlCol="0">
            <a:spAutoFit/>
          </a:bodyPr>
          <a:lstStyle/>
          <a:p>
            <a:r>
              <a:rPr lang="en-US" sz="1200" dirty="0" err="1"/>
              <a:t>Notredame</a:t>
            </a:r>
            <a:r>
              <a:rPr lang="en-US" sz="1200" dirty="0"/>
              <a:t> et al, JMB 2000</a:t>
            </a:r>
            <a:endParaRPr lang="en-GB" sz="1200" dirty="0"/>
          </a:p>
        </p:txBody>
      </p:sp>
      <p:sp>
        <p:nvSpPr>
          <p:cNvPr id="3" name="Title 2"/>
          <p:cNvSpPr>
            <a:spLocks noGrp="1"/>
          </p:cNvSpPr>
          <p:nvPr>
            <p:ph type="title"/>
          </p:nvPr>
        </p:nvSpPr>
        <p:spPr/>
        <p:txBody>
          <a:bodyPr/>
          <a:lstStyle/>
          <a:p>
            <a:r>
              <a:rPr lang="en-US" dirty="0"/>
              <a:t>T-Coffee</a:t>
            </a:r>
            <a:endParaRPr lang="en-GB" dirty="0"/>
          </a:p>
        </p:txBody>
      </p:sp>
    </p:spTree>
    <p:extLst>
      <p:ext uri="{BB962C8B-B14F-4D97-AF65-F5344CB8AC3E}">
        <p14:creationId xmlns:p14="http://schemas.microsoft.com/office/powerpoint/2010/main" val="1866219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Triplet assumption</a:t>
            </a:r>
          </a:p>
        </p:txBody>
      </p:sp>
      <p:sp>
        <p:nvSpPr>
          <p:cNvPr id="3" name="Rectangle 4"/>
          <p:cNvSpPr>
            <a:spLocks noChangeArrowheads="1"/>
          </p:cNvSpPr>
          <p:nvPr/>
        </p:nvSpPr>
        <p:spPr bwMode="auto">
          <a:xfrm>
            <a:off x="1014413" y="1676400"/>
            <a:ext cx="4648200" cy="533400"/>
          </a:xfrm>
          <a:prstGeom prst="rect">
            <a:avLst/>
          </a:prstGeom>
          <a:solidFill>
            <a:srgbClr val="FF9966"/>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 name="Rectangle 5"/>
          <p:cNvSpPr>
            <a:spLocks noChangeArrowheads="1"/>
          </p:cNvSpPr>
          <p:nvPr/>
        </p:nvSpPr>
        <p:spPr bwMode="auto">
          <a:xfrm>
            <a:off x="2309813" y="1676400"/>
            <a:ext cx="533400" cy="533400"/>
          </a:xfrm>
          <a:prstGeom prst="rect">
            <a:avLst/>
          </a:prstGeom>
          <a:solidFill>
            <a:srgbClr val="FF9966"/>
          </a:solidFill>
          <a:ln w="571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Rectangle 6"/>
          <p:cNvSpPr>
            <a:spLocks noChangeArrowheads="1"/>
          </p:cNvSpPr>
          <p:nvPr/>
        </p:nvSpPr>
        <p:spPr bwMode="auto">
          <a:xfrm>
            <a:off x="1395413" y="2895600"/>
            <a:ext cx="4648200" cy="533400"/>
          </a:xfrm>
          <a:prstGeom prst="rect">
            <a:avLst/>
          </a:prstGeom>
          <a:gradFill rotWithShape="0">
            <a:gsLst>
              <a:gs pos="0">
                <a:srgbClr val="FF9966"/>
              </a:gs>
              <a:gs pos="100000">
                <a:srgbClr val="99FF99"/>
              </a:gs>
            </a:gsLst>
            <a:lin ang="5400000" scaled="1"/>
          </a:gra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Rectangle 7"/>
          <p:cNvSpPr>
            <a:spLocks noChangeArrowheads="1"/>
          </p:cNvSpPr>
          <p:nvPr/>
        </p:nvSpPr>
        <p:spPr bwMode="auto">
          <a:xfrm>
            <a:off x="2690813" y="2895600"/>
            <a:ext cx="533400" cy="533400"/>
          </a:xfrm>
          <a:prstGeom prst="rect">
            <a:avLst/>
          </a:prstGeom>
          <a:gradFill rotWithShape="0">
            <a:gsLst>
              <a:gs pos="0">
                <a:srgbClr val="FF9966"/>
              </a:gs>
              <a:gs pos="100000">
                <a:srgbClr val="99FF99"/>
              </a:gs>
            </a:gsLst>
            <a:lin ang="5400000" scaled="1"/>
          </a:gradFill>
          <a:ln w="571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Rectangle 8"/>
          <p:cNvSpPr>
            <a:spLocks noChangeArrowheads="1"/>
          </p:cNvSpPr>
          <p:nvPr/>
        </p:nvSpPr>
        <p:spPr bwMode="auto">
          <a:xfrm>
            <a:off x="1014413" y="4114800"/>
            <a:ext cx="4648200" cy="533400"/>
          </a:xfrm>
          <a:prstGeom prst="rect">
            <a:avLst/>
          </a:prstGeom>
          <a:solidFill>
            <a:srgbClr val="99FF99"/>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9"/>
          <p:cNvSpPr>
            <a:spLocks noChangeArrowheads="1"/>
          </p:cNvSpPr>
          <p:nvPr/>
        </p:nvSpPr>
        <p:spPr bwMode="auto">
          <a:xfrm>
            <a:off x="2309813" y="4114800"/>
            <a:ext cx="533400" cy="533400"/>
          </a:xfrm>
          <a:prstGeom prst="rect">
            <a:avLst/>
          </a:prstGeom>
          <a:solidFill>
            <a:srgbClr val="99FF99"/>
          </a:solidFill>
          <a:ln w="571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Line 10"/>
          <p:cNvSpPr>
            <a:spLocks noChangeShapeType="1"/>
          </p:cNvSpPr>
          <p:nvPr/>
        </p:nvSpPr>
        <p:spPr bwMode="auto">
          <a:xfrm>
            <a:off x="2614613" y="2209800"/>
            <a:ext cx="381000" cy="685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 name="Line 11"/>
          <p:cNvSpPr>
            <a:spLocks noChangeShapeType="1"/>
          </p:cNvSpPr>
          <p:nvPr/>
        </p:nvSpPr>
        <p:spPr bwMode="auto">
          <a:xfrm>
            <a:off x="2767013" y="2209800"/>
            <a:ext cx="381000" cy="685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Line 12"/>
          <p:cNvSpPr>
            <a:spLocks noChangeShapeType="1"/>
          </p:cNvSpPr>
          <p:nvPr/>
        </p:nvSpPr>
        <p:spPr bwMode="auto">
          <a:xfrm>
            <a:off x="2462213" y="2209800"/>
            <a:ext cx="381000" cy="685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Line 13"/>
          <p:cNvSpPr>
            <a:spLocks noChangeShapeType="1"/>
          </p:cNvSpPr>
          <p:nvPr/>
        </p:nvSpPr>
        <p:spPr bwMode="auto">
          <a:xfrm>
            <a:off x="2309813" y="2209800"/>
            <a:ext cx="381000" cy="685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Line 14"/>
          <p:cNvSpPr>
            <a:spLocks noChangeShapeType="1"/>
          </p:cNvSpPr>
          <p:nvPr/>
        </p:nvSpPr>
        <p:spPr bwMode="auto">
          <a:xfrm flipH="1">
            <a:off x="2690813" y="3429000"/>
            <a:ext cx="381000" cy="685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15"/>
          <p:cNvSpPr>
            <a:spLocks noChangeShapeType="1"/>
          </p:cNvSpPr>
          <p:nvPr/>
        </p:nvSpPr>
        <p:spPr bwMode="auto">
          <a:xfrm flipH="1">
            <a:off x="2843213" y="3429000"/>
            <a:ext cx="381000" cy="685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6"/>
          <p:cNvSpPr>
            <a:spLocks noChangeShapeType="1"/>
          </p:cNvSpPr>
          <p:nvPr/>
        </p:nvSpPr>
        <p:spPr bwMode="auto">
          <a:xfrm flipH="1">
            <a:off x="2538413" y="3429000"/>
            <a:ext cx="381000" cy="685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Line 17"/>
          <p:cNvSpPr>
            <a:spLocks noChangeShapeType="1"/>
          </p:cNvSpPr>
          <p:nvPr/>
        </p:nvSpPr>
        <p:spPr bwMode="auto">
          <a:xfrm flipH="1">
            <a:off x="2386013" y="3429000"/>
            <a:ext cx="381000" cy="685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8"/>
          <p:cNvSpPr>
            <a:spLocks noChangeShapeType="1"/>
          </p:cNvSpPr>
          <p:nvPr/>
        </p:nvSpPr>
        <p:spPr bwMode="auto">
          <a:xfrm>
            <a:off x="6096000" y="3124200"/>
            <a:ext cx="6096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Rectangle 19"/>
          <p:cNvSpPr>
            <a:spLocks noChangeArrowheads="1"/>
          </p:cNvSpPr>
          <p:nvPr/>
        </p:nvSpPr>
        <p:spPr bwMode="auto">
          <a:xfrm>
            <a:off x="7162800" y="2286000"/>
            <a:ext cx="533400" cy="533400"/>
          </a:xfrm>
          <a:prstGeom prst="rect">
            <a:avLst/>
          </a:prstGeom>
          <a:solidFill>
            <a:srgbClr val="FF9966"/>
          </a:solidFill>
          <a:ln w="571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Rectangle 20"/>
          <p:cNvSpPr>
            <a:spLocks noChangeArrowheads="1"/>
          </p:cNvSpPr>
          <p:nvPr/>
        </p:nvSpPr>
        <p:spPr bwMode="auto">
          <a:xfrm>
            <a:off x="7162800" y="3429000"/>
            <a:ext cx="533400" cy="533400"/>
          </a:xfrm>
          <a:prstGeom prst="rect">
            <a:avLst/>
          </a:prstGeom>
          <a:solidFill>
            <a:srgbClr val="99FF99"/>
          </a:solidFill>
          <a:ln w="571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Line 21"/>
          <p:cNvSpPr>
            <a:spLocks noChangeShapeType="1"/>
          </p:cNvSpPr>
          <p:nvPr/>
        </p:nvSpPr>
        <p:spPr bwMode="auto">
          <a:xfrm>
            <a:off x="7200900" y="2819400"/>
            <a:ext cx="0" cy="609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22"/>
          <p:cNvSpPr>
            <a:spLocks noChangeShapeType="1"/>
          </p:cNvSpPr>
          <p:nvPr/>
        </p:nvSpPr>
        <p:spPr bwMode="auto">
          <a:xfrm>
            <a:off x="7353300" y="2819400"/>
            <a:ext cx="0" cy="609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 name="Line 23"/>
          <p:cNvSpPr>
            <a:spLocks noChangeShapeType="1"/>
          </p:cNvSpPr>
          <p:nvPr/>
        </p:nvSpPr>
        <p:spPr bwMode="auto">
          <a:xfrm>
            <a:off x="7505700" y="2819400"/>
            <a:ext cx="0" cy="609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 name="Line 24"/>
          <p:cNvSpPr>
            <a:spLocks noChangeShapeType="1"/>
          </p:cNvSpPr>
          <p:nvPr/>
        </p:nvSpPr>
        <p:spPr bwMode="auto">
          <a:xfrm>
            <a:off x="7658100" y="2819400"/>
            <a:ext cx="0" cy="6096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 name="Text Box 25"/>
          <p:cNvSpPr txBox="1">
            <a:spLocks noChangeArrowheads="1"/>
          </p:cNvSpPr>
          <p:nvPr/>
        </p:nvSpPr>
        <p:spPr bwMode="auto">
          <a:xfrm>
            <a:off x="-76200" y="1717675"/>
            <a:ext cx="1090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b="1"/>
              <a:t>SEQ A</a:t>
            </a:r>
          </a:p>
        </p:txBody>
      </p:sp>
      <p:sp>
        <p:nvSpPr>
          <p:cNvPr id="25" name="Text Box 26"/>
          <p:cNvSpPr txBox="1">
            <a:spLocks noChangeArrowheads="1"/>
          </p:cNvSpPr>
          <p:nvPr/>
        </p:nvSpPr>
        <p:spPr bwMode="auto">
          <a:xfrm>
            <a:off x="-52388" y="4191000"/>
            <a:ext cx="10731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b="1"/>
              <a:t>SEQ B</a:t>
            </a:r>
          </a:p>
        </p:txBody>
      </p:sp>
    </p:spTree>
    <p:extLst>
      <p:ext uri="{BB962C8B-B14F-4D97-AF65-F5344CB8AC3E}">
        <p14:creationId xmlns:p14="http://schemas.microsoft.com/office/powerpoint/2010/main" val="2787405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and Extension</a:t>
            </a:r>
          </a:p>
        </p:txBody>
      </p:sp>
      <p:grpSp>
        <p:nvGrpSpPr>
          <p:cNvPr id="3" name="Group 4"/>
          <p:cNvGrpSpPr>
            <a:grpSpLocks/>
          </p:cNvGrpSpPr>
          <p:nvPr/>
        </p:nvGrpSpPr>
        <p:grpSpPr bwMode="auto">
          <a:xfrm>
            <a:off x="1295400" y="3581400"/>
            <a:ext cx="6324600" cy="3124200"/>
            <a:chOff x="132" y="2640"/>
            <a:chExt cx="3936" cy="2160"/>
          </a:xfrm>
        </p:grpSpPr>
        <p:sp>
          <p:nvSpPr>
            <p:cNvPr id="4" name="Rectangle 5"/>
            <p:cNvSpPr>
              <a:spLocks noChangeArrowheads="1"/>
            </p:cNvSpPr>
            <p:nvPr/>
          </p:nvSpPr>
          <p:spPr bwMode="auto">
            <a:xfrm>
              <a:off x="132" y="2640"/>
              <a:ext cx="3936" cy="216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Text Box 6"/>
            <p:cNvSpPr txBox="1">
              <a:spLocks noChangeArrowheads="1"/>
            </p:cNvSpPr>
            <p:nvPr/>
          </p:nvSpPr>
          <p:spPr bwMode="auto">
            <a:xfrm>
              <a:off x="180" y="2735"/>
              <a:ext cx="3181" cy="233"/>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1600" b="1" u="sng">
                  <a:latin typeface="Trebuchet MS" charset="0"/>
                </a:rPr>
                <a:t>Extension</a:t>
              </a:r>
              <a:r>
                <a:rPr lang="fr-FR" sz="1600" b="1">
                  <a:latin typeface="Trebuchet MS" charset="0"/>
                </a:rPr>
                <a:t>=Using Information from Other Sequences</a:t>
              </a:r>
              <a:endParaRPr lang="en-GB" sz="1600" b="1">
                <a:latin typeface="Trebuchet MS" charset="0"/>
              </a:endParaRPr>
            </a:p>
          </p:txBody>
        </p:sp>
        <p:sp>
          <p:nvSpPr>
            <p:cNvPr id="6" name="Line 7"/>
            <p:cNvSpPr>
              <a:spLocks noChangeShapeType="1"/>
            </p:cNvSpPr>
            <p:nvPr/>
          </p:nvSpPr>
          <p:spPr bwMode="auto">
            <a:xfrm>
              <a:off x="420" y="3456"/>
              <a:ext cx="182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 name="Line 8"/>
            <p:cNvSpPr>
              <a:spLocks noChangeShapeType="1"/>
            </p:cNvSpPr>
            <p:nvPr/>
          </p:nvSpPr>
          <p:spPr bwMode="auto">
            <a:xfrm>
              <a:off x="420" y="3504"/>
              <a:ext cx="230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 name="Oval 9"/>
            <p:cNvSpPr>
              <a:spLocks noChangeArrowheads="1"/>
            </p:cNvSpPr>
            <p:nvPr/>
          </p:nvSpPr>
          <p:spPr bwMode="auto">
            <a:xfrm>
              <a:off x="1332" y="342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Oval 10"/>
            <p:cNvSpPr>
              <a:spLocks noChangeArrowheads="1"/>
            </p:cNvSpPr>
            <p:nvPr/>
          </p:nvSpPr>
          <p:spPr bwMode="auto">
            <a:xfrm>
              <a:off x="1332" y="349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Line 11"/>
            <p:cNvSpPr>
              <a:spLocks noChangeShapeType="1"/>
            </p:cNvSpPr>
            <p:nvPr/>
          </p:nvSpPr>
          <p:spPr bwMode="auto">
            <a:xfrm>
              <a:off x="2436" y="3456"/>
              <a:ext cx="288"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Rectangle 12"/>
            <p:cNvSpPr>
              <a:spLocks noChangeArrowheads="1"/>
            </p:cNvSpPr>
            <p:nvPr/>
          </p:nvSpPr>
          <p:spPr bwMode="auto">
            <a:xfrm>
              <a:off x="1284" y="3312"/>
              <a:ext cx="144" cy="33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Arc 13"/>
            <p:cNvSpPr>
              <a:spLocks/>
            </p:cNvSpPr>
            <p:nvPr/>
          </p:nvSpPr>
          <p:spPr bwMode="auto">
            <a:xfrm rot="13358397">
              <a:off x="1092" y="3744"/>
              <a:ext cx="576" cy="576"/>
            </a:xfrm>
            <a:custGeom>
              <a:avLst/>
              <a:gdLst>
                <a:gd name="G0" fmla="+- 0 0 0"/>
                <a:gd name="G1" fmla="+- 21600 0 0"/>
                <a:gd name="G2" fmla="+- 21600 0 0"/>
                <a:gd name="T0" fmla="*/ 0 w 21600"/>
                <a:gd name="T1" fmla="*/ 0 h 21600"/>
                <a:gd name="T2" fmla="*/ 21600 w 21600"/>
                <a:gd name="T3" fmla="*/ 21453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871" y="-1"/>
                    <a:pt x="21518" y="9581"/>
                    <a:pt x="21599" y="21453"/>
                  </a:cubicBezTo>
                </a:path>
                <a:path w="21600" h="21600" stroke="0" extrusionOk="0">
                  <a:moveTo>
                    <a:pt x="0" y="-1"/>
                  </a:moveTo>
                  <a:cubicBezTo>
                    <a:pt x="11871" y="-1"/>
                    <a:pt x="21518" y="9581"/>
                    <a:pt x="21599" y="21453"/>
                  </a:cubicBezTo>
                  <a:lnTo>
                    <a:pt x="0" y="21600"/>
                  </a:lnTo>
                  <a:close/>
                </a:path>
              </a:pathLst>
            </a:custGeom>
            <a:solidFill>
              <a:srgbClr val="FFFFCC"/>
            </a:solidFill>
            <a:ln w="38100">
              <a:solidFill>
                <a:schemeClr val="accent2"/>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rc 14"/>
            <p:cNvSpPr>
              <a:spLocks/>
            </p:cNvSpPr>
            <p:nvPr/>
          </p:nvSpPr>
          <p:spPr bwMode="auto">
            <a:xfrm rot="11111074">
              <a:off x="1332" y="3648"/>
              <a:ext cx="576" cy="576"/>
            </a:xfrm>
            <a:custGeom>
              <a:avLst/>
              <a:gdLst>
                <a:gd name="G0" fmla="+- 0 0 0"/>
                <a:gd name="G1" fmla="+- 21600 0 0"/>
                <a:gd name="G2" fmla="+- 21600 0 0"/>
                <a:gd name="T0" fmla="*/ 0 w 21600"/>
                <a:gd name="T1" fmla="*/ 0 h 21600"/>
                <a:gd name="T2" fmla="*/ 21600 w 21600"/>
                <a:gd name="T3" fmla="*/ 21453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871" y="-1"/>
                    <a:pt x="21518" y="9581"/>
                    <a:pt x="21599" y="21453"/>
                  </a:cubicBezTo>
                </a:path>
                <a:path w="21600" h="21600" stroke="0" extrusionOk="0">
                  <a:moveTo>
                    <a:pt x="0" y="-1"/>
                  </a:moveTo>
                  <a:cubicBezTo>
                    <a:pt x="11871" y="-1"/>
                    <a:pt x="21518" y="9581"/>
                    <a:pt x="21599" y="21453"/>
                  </a:cubicBezTo>
                  <a:lnTo>
                    <a:pt x="0" y="21600"/>
                  </a:lnTo>
                  <a:close/>
                </a:path>
              </a:pathLst>
            </a:custGeom>
            <a:noFill/>
            <a:ln w="38100">
              <a:solidFill>
                <a:schemeClr val="accent2"/>
              </a:solidFill>
              <a:round/>
              <a:headEnd/>
              <a:tailEnd type="triangle" w="med" len="me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Line 15"/>
            <p:cNvSpPr>
              <a:spLocks noChangeShapeType="1"/>
            </p:cNvSpPr>
            <p:nvPr/>
          </p:nvSpPr>
          <p:spPr bwMode="auto">
            <a:xfrm>
              <a:off x="468" y="4080"/>
              <a:ext cx="230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6"/>
            <p:cNvSpPr>
              <a:spLocks noChangeShapeType="1"/>
            </p:cNvSpPr>
            <p:nvPr/>
          </p:nvSpPr>
          <p:spPr bwMode="auto">
            <a:xfrm>
              <a:off x="468" y="4176"/>
              <a:ext cx="230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Line 17"/>
            <p:cNvSpPr>
              <a:spLocks noChangeShapeType="1"/>
            </p:cNvSpPr>
            <p:nvPr/>
          </p:nvSpPr>
          <p:spPr bwMode="auto">
            <a:xfrm>
              <a:off x="468" y="4272"/>
              <a:ext cx="230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8"/>
            <p:cNvSpPr>
              <a:spLocks noChangeShapeType="1"/>
            </p:cNvSpPr>
            <p:nvPr/>
          </p:nvSpPr>
          <p:spPr bwMode="auto">
            <a:xfrm>
              <a:off x="468" y="4368"/>
              <a:ext cx="230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19"/>
            <p:cNvSpPr>
              <a:spLocks noChangeShapeType="1"/>
            </p:cNvSpPr>
            <p:nvPr/>
          </p:nvSpPr>
          <p:spPr bwMode="auto">
            <a:xfrm>
              <a:off x="468" y="4464"/>
              <a:ext cx="230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9" name="Group 20"/>
          <p:cNvGrpSpPr>
            <a:grpSpLocks/>
          </p:cNvGrpSpPr>
          <p:nvPr/>
        </p:nvGrpSpPr>
        <p:grpSpPr bwMode="auto">
          <a:xfrm>
            <a:off x="1295400" y="1066800"/>
            <a:ext cx="6324600" cy="2133600"/>
            <a:chOff x="144" y="672"/>
            <a:chExt cx="3984" cy="1584"/>
          </a:xfrm>
        </p:grpSpPr>
        <p:sp>
          <p:nvSpPr>
            <p:cNvPr id="20" name="Rectangle 21"/>
            <p:cNvSpPr>
              <a:spLocks noChangeArrowheads="1"/>
            </p:cNvSpPr>
            <p:nvPr/>
          </p:nvSpPr>
          <p:spPr bwMode="auto">
            <a:xfrm>
              <a:off x="144" y="672"/>
              <a:ext cx="3984" cy="1584"/>
            </a:xfrm>
            <a:prstGeom prst="rect">
              <a:avLst/>
            </a:prstGeom>
            <a:solidFill>
              <a:srgbClr val="FAFAD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Text Box 22"/>
            <p:cNvSpPr txBox="1">
              <a:spLocks noChangeArrowheads="1"/>
            </p:cNvSpPr>
            <p:nvPr/>
          </p:nvSpPr>
          <p:spPr bwMode="auto">
            <a:xfrm>
              <a:off x="192" y="865"/>
              <a:ext cx="3393" cy="250"/>
            </a:xfrm>
            <a:prstGeom prst="rect">
              <a:avLst/>
            </a:prstGeom>
            <a:solidFill>
              <a:srgbClr val="FAFAD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1600" b="1" u="sng">
                  <a:latin typeface="Trebuchet MS" charset="0"/>
                </a:rPr>
                <a:t>Weighting</a:t>
              </a:r>
              <a:r>
                <a:rPr lang="fr-FR" sz="1600" b="1">
                  <a:latin typeface="Trebuchet MS" charset="0"/>
                </a:rPr>
                <a:t>=Using The surrounding Information (Coffee)</a:t>
              </a:r>
              <a:endParaRPr lang="en-GB" sz="1600" b="1">
                <a:latin typeface="Trebuchet MS" charset="0"/>
              </a:endParaRPr>
            </a:p>
          </p:txBody>
        </p:sp>
        <p:sp>
          <p:nvSpPr>
            <p:cNvPr id="22" name="Arc 23"/>
            <p:cNvSpPr>
              <a:spLocks/>
            </p:cNvSpPr>
            <p:nvPr/>
          </p:nvSpPr>
          <p:spPr bwMode="auto">
            <a:xfrm rot="7880687">
              <a:off x="1488" y="1470"/>
              <a:ext cx="576" cy="576"/>
            </a:xfrm>
            <a:custGeom>
              <a:avLst/>
              <a:gdLst>
                <a:gd name="G0" fmla="+- 0 0 0"/>
                <a:gd name="G1" fmla="+- 21600 0 0"/>
                <a:gd name="G2" fmla="+- 21600 0 0"/>
                <a:gd name="T0" fmla="*/ 0 w 21600"/>
                <a:gd name="T1" fmla="*/ 0 h 21600"/>
                <a:gd name="T2" fmla="*/ 21600 w 21600"/>
                <a:gd name="T3" fmla="*/ 21453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871" y="-1"/>
                    <a:pt x="21518" y="9581"/>
                    <a:pt x="21599" y="21453"/>
                  </a:cubicBezTo>
                </a:path>
                <a:path w="21600" h="21600" stroke="0" extrusionOk="0">
                  <a:moveTo>
                    <a:pt x="0" y="-1"/>
                  </a:moveTo>
                  <a:cubicBezTo>
                    <a:pt x="11871" y="-1"/>
                    <a:pt x="21518" y="9581"/>
                    <a:pt x="21599" y="21453"/>
                  </a:cubicBezTo>
                  <a:lnTo>
                    <a:pt x="0" y="21600"/>
                  </a:lnTo>
                  <a:close/>
                </a:path>
              </a:pathLst>
            </a:custGeom>
            <a:solidFill>
              <a:srgbClr val="FAFAD2"/>
            </a:solidFill>
            <a:ln w="38100">
              <a:solidFill>
                <a:schemeClr val="accent2"/>
              </a:solidFill>
              <a:round/>
              <a:headEnd type="triangle" w="med" len="me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Arc 24"/>
            <p:cNvSpPr>
              <a:spLocks/>
            </p:cNvSpPr>
            <p:nvPr/>
          </p:nvSpPr>
          <p:spPr bwMode="auto">
            <a:xfrm rot="-2566582">
              <a:off x="672" y="1140"/>
              <a:ext cx="576" cy="576"/>
            </a:xfrm>
            <a:custGeom>
              <a:avLst/>
              <a:gdLst>
                <a:gd name="G0" fmla="+- 0 0 0"/>
                <a:gd name="G1" fmla="+- 21600 0 0"/>
                <a:gd name="G2" fmla="+- 21600 0 0"/>
                <a:gd name="T0" fmla="*/ 0 w 21600"/>
                <a:gd name="T1" fmla="*/ 0 h 21600"/>
                <a:gd name="T2" fmla="*/ 21600 w 21600"/>
                <a:gd name="T3" fmla="*/ 21453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871" y="-1"/>
                    <a:pt x="21518" y="9581"/>
                    <a:pt x="21599" y="21453"/>
                  </a:cubicBezTo>
                </a:path>
                <a:path w="21600" h="21600" stroke="0" extrusionOk="0">
                  <a:moveTo>
                    <a:pt x="0" y="-1"/>
                  </a:moveTo>
                  <a:cubicBezTo>
                    <a:pt x="11871" y="-1"/>
                    <a:pt x="21518" y="9581"/>
                    <a:pt x="21599" y="21453"/>
                  </a:cubicBezTo>
                  <a:lnTo>
                    <a:pt x="0" y="21600"/>
                  </a:lnTo>
                  <a:close/>
                </a:path>
              </a:pathLst>
            </a:custGeom>
            <a:solidFill>
              <a:srgbClr val="FAFAD2"/>
            </a:solidFill>
            <a:ln w="38100">
              <a:solidFill>
                <a:schemeClr val="accent2"/>
              </a:solidFill>
              <a:round/>
              <a:headEnd type="triangle" w="med" len="me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Line 25"/>
            <p:cNvSpPr>
              <a:spLocks noChangeShapeType="1"/>
            </p:cNvSpPr>
            <p:nvPr/>
          </p:nvSpPr>
          <p:spPr bwMode="auto">
            <a:xfrm>
              <a:off x="2448" y="1584"/>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 name="Line 26"/>
            <p:cNvSpPr>
              <a:spLocks noChangeShapeType="1"/>
            </p:cNvSpPr>
            <p:nvPr/>
          </p:nvSpPr>
          <p:spPr bwMode="auto">
            <a:xfrm>
              <a:off x="432" y="1584"/>
              <a:ext cx="182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 name="Line 27"/>
            <p:cNvSpPr>
              <a:spLocks noChangeShapeType="1"/>
            </p:cNvSpPr>
            <p:nvPr/>
          </p:nvSpPr>
          <p:spPr bwMode="auto">
            <a:xfrm>
              <a:off x="432" y="1632"/>
              <a:ext cx="230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Rectangle 28"/>
            <p:cNvSpPr>
              <a:spLocks noChangeArrowheads="1"/>
            </p:cNvSpPr>
            <p:nvPr/>
          </p:nvSpPr>
          <p:spPr bwMode="auto">
            <a:xfrm>
              <a:off x="1296" y="1440"/>
              <a:ext cx="144" cy="336"/>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rgbClr val="FAFAD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Oval 29"/>
            <p:cNvSpPr>
              <a:spLocks noChangeArrowheads="1"/>
            </p:cNvSpPr>
            <p:nvPr/>
          </p:nvSpPr>
          <p:spPr bwMode="auto">
            <a:xfrm>
              <a:off x="1344" y="155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Oval 30"/>
            <p:cNvSpPr>
              <a:spLocks noChangeArrowheads="1"/>
            </p:cNvSpPr>
            <p:nvPr/>
          </p:nvSpPr>
          <p:spPr bwMode="auto">
            <a:xfrm>
              <a:off x="1344" y="162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7525041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MUSCLE</a:t>
            </a:r>
            <a:endParaRPr lang="en-GB" dirty="0"/>
          </a:p>
        </p:txBody>
      </p:sp>
      <p:pic>
        <p:nvPicPr>
          <p:cNvPr id="12290" name="Picture 2" descr="http://nar.oxfordjournals.org/content/32/5/1792/F2.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196751"/>
            <a:ext cx="5976664" cy="4563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15616" y="5805264"/>
            <a:ext cx="2862387" cy="276999"/>
          </a:xfrm>
          <a:prstGeom prst="rect">
            <a:avLst/>
          </a:prstGeom>
          <a:noFill/>
        </p:spPr>
        <p:txBody>
          <a:bodyPr wrap="none" rtlCol="0">
            <a:spAutoFit/>
          </a:bodyPr>
          <a:lstStyle/>
          <a:p>
            <a:r>
              <a:rPr lang="en-US" sz="1200" dirty="0"/>
              <a:t>Edgar, R. Nucleic Acids Research 2004</a:t>
            </a:r>
            <a:endParaRPr lang="en-GB" sz="1200" dirty="0"/>
          </a:p>
        </p:txBody>
      </p:sp>
    </p:spTree>
    <p:extLst>
      <p:ext uri="{BB962C8B-B14F-4D97-AF65-F5344CB8AC3E}">
        <p14:creationId xmlns:p14="http://schemas.microsoft.com/office/powerpoint/2010/main" val="2335169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sequence formats</a:t>
            </a:r>
            <a:endParaRPr lang="en-GB" dirty="0"/>
          </a:p>
        </p:txBody>
      </p:sp>
      <p:sp>
        <p:nvSpPr>
          <p:cNvPr id="3" name="Content Placeholder 2"/>
          <p:cNvSpPr>
            <a:spLocks noGrp="1"/>
          </p:cNvSpPr>
          <p:nvPr>
            <p:ph idx="1"/>
          </p:nvPr>
        </p:nvSpPr>
        <p:spPr>
          <a:xfrm>
            <a:off x="540000" y="1349999"/>
            <a:ext cx="2447824" cy="4428000"/>
          </a:xfrm>
        </p:spPr>
        <p:txBody>
          <a:bodyPr/>
          <a:lstStyle/>
          <a:p>
            <a:r>
              <a:rPr lang="en-US" dirty="0"/>
              <a:t>EMBL</a:t>
            </a:r>
          </a:p>
          <a:p>
            <a:endParaRPr lang="en-US" dirty="0"/>
          </a:p>
          <a:p>
            <a:endParaRPr lang="en-US" dirty="0"/>
          </a:p>
          <a:p>
            <a:endParaRPr lang="en-US" dirty="0"/>
          </a:p>
          <a:p>
            <a:r>
              <a:rPr lang="en-US" dirty="0"/>
              <a:t>FASTA</a:t>
            </a:r>
          </a:p>
          <a:p>
            <a:endParaRPr lang="en-US" dirty="0"/>
          </a:p>
          <a:p>
            <a:endParaRPr lang="en-US" dirty="0"/>
          </a:p>
          <a:p>
            <a:r>
              <a:rPr lang="en-US" dirty="0"/>
              <a:t>SWISSPROT</a:t>
            </a:r>
            <a:endParaRPr lang="en-GB" dirty="0"/>
          </a:p>
        </p:txBody>
      </p:sp>
      <p:sp>
        <p:nvSpPr>
          <p:cNvPr id="4" name="TextBox 3"/>
          <p:cNvSpPr txBox="1"/>
          <p:nvPr/>
        </p:nvSpPr>
        <p:spPr>
          <a:xfrm>
            <a:off x="3239098" y="1349663"/>
            <a:ext cx="4878259" cy="4555093"/>
          </a:xfrm>
          <a:prstGeom prst="rect">
            <a:avLst/>
          </a:prstGeom>
          <a:noFill/>
        </p:spPr>
        <p:txBody>
          <a:bodyPr wrap="none" rtlCol="0">
            <a:spAutoFit/>
          </a:bodyPr>
          <a:lstStyle/>
          <a:p>
            <a:r>
              <a:rPr lang="en-US" sz="1000" dirty="0">
                <a:latin typeface="Courier" pitchFamily="49" charset="0"/>
              </a:rPr>
              <a:t>ID MMVAS</a:t>
            </a:r>
          </a:p>
          <a:p>
            <a:r>
              <a:rPr lang="en-US" sz="1000" dirty="0">
                <a:latin typeface="Courier" pitchFamily="49" charset="0"/>
              </a:rPr>
              <a:t>AC X97897;</a:t>
            </a:r>
          </a:p>
          <a:p>
            <a:r>
              <a:rPr lang="en-US" sz="1000" dirty="0">
                <a:latin typeface="Courier" pitchFamily="49" charset="0"/>
              </a:rPr>
              <a:t>DE </a:t>
            </a:r>
            <a:r>
              <a:rPr lang="en-US" sz="1000" dirty="0" err="1">
                <a:latin typeface="Courier" pitchFamily="49" charset="0"/>
              </a:rPr>
              <a:t>M.musculus</a:t>
            </a:r>
            <a:r>
              <a:rPr lang="en-US" sz="1000" dirty="0">
                <a:latin typeface="Courier" pitchFamily="49" charset="0"/>
              </a:rPr>
              <a:t> mRNA for protein homologous to</a:t>
            </a:r>
          </a:p>
          <a:p>
            <a:r>
              <a:rPr lang="en-US" sz="1000" dirty="0">
                <a:latin typeface="Courier" pitchFamily="49" charset="0"/>
              </a:rPr>
              <a:t>DE vasodilator-stimulated </a:t>
            </a:r>
            <a:r>
              <a:rPr lang="en-US" sz="1000" dirty="0" err="1">
                <a:latin typeface="Courier" pitchFamily="49" charset="0"/>
              </a:rPr>
              <a:t>phosphoprotein</a:t>
            </a:r>
            <a:endParaRPr lang="en-US" sz="1000" dirty="0">
              <a:latin typeface="Courier" pitchFamily="49" charset="0"/>
            </a:endParaRPr>
          </a:p>
          <a:p>
            <a:r>
              <a:rPr lang="en-US" sz="1000" dirty="0">
                <a:latin typeface="Courier" pitchFamily="49" charset="0"/>
              </a:rPr>
              <a:t>SQ Sequence 140 BP; 25 A; 58 C; 39 G; 17 T; 1 other;</a:t>
            </a:r>
          </a:p>
          <a:p>
            <a:r>
              <a:rPr lang="en-US" sz="1000" dirty="0">
                <a:latin typeface="Courier" pitchFamily="49" charset="0"/>
              </a:rPr>
              <a:t>   </a:t>
            </a:r>
            <a:r>
              <a:rPr lang="en-US" sz="1000" dirty="0" err="1">
                <a:latin typeface="Courier" pitchFamily="49" charset="0"/>
              </a:rPr>
              <a:t>ttctcccaga</a:t>
            </a:r>
            <a:r>
              <a:rPr lang="en-US" sz="1000" dirty="0">
                <a:latin typeface="Courier" pitchFamily="49" charset="0"/>
              </a:rPr>
              <a:t> </a:t>
            </a:r>
            <a:r>
              <a:rPr lang="en-US" sz="1000" dirty="0" err="1">
                <a:latin typeface="Courier" pitchFamily="49" charset="0"/>
              </a:rPr>
              <a:t>agctgactct</a:t>
            </a:r>
            <a:r>
              <a:rPr lang="en-US" sz="1000" dirty="0">
                <a:latin typeface="Courier" pitchFamily="49" charset="0"/>
              </a:rPr>
              <a:t> </a:t>
            </a:r>
            <a:r>
              <a:rPr lang="en-US" sz="1000" dirty="0" err="1">
                <a:latin typeface="Courier" pitchFamily="49" charset="0"/>
              </a:rPr>
              <a:t>atggngaccc</a:t>
            </a:r>
            <a:r>
              <a:rPr lang="en-US" sz="1000" dirty="0">
                <a:latin typeface="Courier" pitchFamily="49" charset="0"/>
              </a:rPr>
              <a:t> </a:t>
            </a:r>
            <a:r>
              <a:rPr lang="en-US" sz="1000" dirty="0" err="1">
                <a:latin typeface="Courier" pitchFamily="49" charset="0"/>
              </a:rPr>
              <a:t>cgagagagac</a:t>
            </a:r>
            <a:r>
              <a:rPr lang="en-US" sz="1000" dirty="0">
                <a:latin typeface="Courier" pitchFamily="49" charset="0"/>
              </a:rPr>
              <a:t> </a:t>
            </a:r>
            <a:r>
              <a:rPr lang="en-US" sz="1000" dirty="0" err="1">
                <a:latin typeface="Courier" pitchFamily="49" charset="0"/>
              </a:rPr>
              <a:t>tgagcagaac</a:t>
            </a:r>
            <a:r>
              <a:rPr lang="en-US" sz="1000" dirty="0">
                <a:latin typeface="Courier" pitchFamily="49" charset="0"/>
              </a:rPr>
              <a:t> 60</a:t>
            </a:r>
          </a:p>
          <a:p>
            <a:r>
              <a:rPr lang="en-US" sz="1000" dirty="0">
                <a:latin typeface="Courier" pitchFamily="49" charset="0"/>
              </a:rPr>
              <a:t>   </a:t>
            </a:r>
            <a:r>
              <a:rPr lang="en-US" sz="1000" dirty="0" err="1">
                <a:latin typeface="Courier" pitchFamily="49" charset="0"/>
              </a:rPr>
              <a:t>ccccgcaccc</a:t>
            </a:r>
            <a:r>
              <a:rPr lang="en-US" sz="1000" dirty="0">
                <a:latin typeface="Courier" pitchFamily="49" charset="0"/>
              </a:rPr>
              <a:t> </a:t>
            </a:r>
            <a:r>
              <a:rPr lang="en-US" sz="1000" dirty="0" err="1">
                <a:latin typeface="Courier" pitchFamily="49" charset="0"/>
              </a:rPr>
              <a:t>ctgcacttcc</a:t>
            </a:r>
            <a:r>
              <a:rPr lang="en-US" sz="1000" dirty="0">
                <a:latin typeface="Courier" pitchFamily="49" charset="0"/>
              </a:rPr>
              <a:t> </a:t>
            </a:r>
            <a:r>
              <a:rPr lang="en-US" sz="1000" dirty="0" err="1">
                <a:latin typeface="Courier" pitchFamily="49" charset="0"/>
              </a:rPr>
              <a:t>aatcaggggc</a:t>
            </a:r>
            <a:r>
              <a:rPr lang="en-US" sz="1000" dirty="0">
                <a:latin typeface="Courier" pitchFamily="49" charset="0"/>
              </a:rPr>
              <a:t> </a:t>
            </a:r>
            <a:r>
              <a:rPr lang="en-US" sz="1000" dirty="0" err="1">
                <a:latin typeface="Courier" pitchFamily="49" charset="0"/>
              </a:rPr>
              <a:t>gccccgggag</a:t>
            </a:r>
            <a:r>
              <a:rPr lang="en-US" sz="1000" dirty="0">
                <a:latin typeface="Courier" pitchFamily="49" charset="0"/>
              </a:rPr>
              <a:t> </a:t>
            </a:r>
            <a:r>
              <a:rPr lang="en-US" sz="1000" dirty="0" err="1">
                <a:latin typeface="Courier" pitchFamily="49" charset="0"/>
              </a:rPr>
              <a:t>cactccccgt</a:t>
            </a:r>
            <a:r>
              <a:rPr lang="en-US" sz="1000" dirty="0">
                <a:latin typeface="Courier" pitchFamily="49" charset="0"/>
              </a:rPr>
              <a:t> 120</a:t>
            </a:r>
          </a:p>
          <a:p>
            <a:r>
              <a:rPr lang="en-US" sz="1000" dirty="0">
                <a:latin typeface="Courier" pitchFamily="49" charset="0"/>
              </a:rPr>
              <a:t>   </a:t>
            </a:r>
            <a:r>
              <a:rPr lang="en-US" sz="1000" dirty="0" err="1">
                <a:latin typeface="Courier" pitchFamily="49" charset="0"/>
              </a:rPr>
              <a:t>ccgccctccg</a:t>
            </a:r>
            <a:r>
              <a:rPr lang="en-US" sz="1000" dirty="0">
                <a:latin typeface="Courier" pitchFamily="49" charset="0"/>
              </a:rPr>
              <a:t> </a:t>
            </a:r>
            <a:r>
              <a:rPr lang="en-US" sz="1000" dirty="0" err="1">
                <a:latin typeface="Courier" pitchFamily="49" charset="0"/>
              </a:rPr>
              <a:t>cgcagccatg</a:t>
            </a:r>
            <a:r>
              <a:rPr lang="en-US" sz="1000" dirty="0">
                <a:latin typeface="Courier" pitchFamily="49" charset="0"/>
              </a:rPr>
              <a:t>                                  140</a:t>
            </a:r>
          </a:p>
          <a:p>
            <a:r>
              <a:rPr lang="en-US" sz="1000" dirty="0">
                <a:latin typeface="Courier" pitchFamily="49" charset="0"/>
              </a:rPr>
              <a:t>//</a:t>
            </a:r>
          </a:p>
          <a:p>
            <a:endParaRPr lang="en-US" sz="1000" dirty="0">
              <a:latin typeface="Courier" pitchFamily="49" charset="0"/>
            </a:endParaRPr>
          </a:p>
          <a:p>
            <a:endParaRPr lang="en-US" sz="1000" dirty="0">
              <a:latin typeface="Courier" pitchFamily="49" charset="0"/>
            </a:endParaRPr>
          </a:p>
          <a:p>
            <a:endParaRPr lang="en-US" sz="1000" dirty="0">
              <a:latin typeface="Courier" pitchFamily="49" charset="0"/>
            </a:endParaRPr>
          </a:p>
          <a:p>
            <a:r>
              <a:rPr lang="en-GB" sz="1000" dirty="0">
                <a:latin typeface="Courier" pitchFamily="49" charset="0"/>
              </a:rPr>
              <a:t> &gt;MMVASPHOS</a:t>
            </a:r>
          </a:p>
          <a:p>
            <a:r>
              <a:rPr lang="en-GB" sz="1000" dirty="0">
                <a:latin typeface="Courier" pitchFamily="49" charset="0"/>
              </a:rPr>
              <a:t> </a:t>
            </a:r>
            <a:r>
              <a:rPr lang="en-GB" sz="1000" dirty="0" err="1">
                <a:latin typeface="Courier" pitchFamily="49" charset="0"/>
              </a:rPr>
              <a:t>ttctcccagaagctgactctatggngaccccgagagagactgagcagaacctggagccag</a:t>
            </a:r>
            <a:endParaRPr lang="en-GB" sz="1000" dirty="0">
              <a:latin typeface="Courier" pitchFamily="49" charset="0"/>
            </a:endParaRPr>
          </a:p>
          <a:p>
            <a:r>
              <a:rPr lang="en-GB" sz="1000" dirty="0">
                <a:latin typeface="Courier" pitchFamily="49" charset="0"/>
              </a:rPr>
              <a:t> </a:t>
            </a:r>
            <a:r>
              <a:rPr lang="en-GB" sz="1000" dirty="0" err="1">
                <a:latin typeface="Courier" pitchFamily="49" charset="0"/>
              </a:rPr>
              <a:t>ccccgcacccctgcacttccaatcaggggcgccccgggagcactccccgtggcgcgccgc</a:t>
            </a:r>
            <a:endParaRPr lang="en-GB" sz="1000" dirty="0">
              <a:latin typeface="Courier" pitchFamily="49" charset="0"/>
            </a:endParaRPr>
          </a:p>
          <a:p>
            <a:r>
              <a:rPr lang="en-GB" sz="1000" dirty="0">
                <a:latin typeface="Courier" pitchFamily="49" charset="0"/>
              </a:rPr>
              <a:t> </a:t>
            </a:r>
            <a:r>
              <a:rPr lang="en-GB" sz="1000" dirty="0" err="1">
                <a:latin typeface="Courier" pitchFamily="49" charset="0"/>
              </a:rPr>
              <a:t>ccgccctccgcgcagccatg</a:t>
            </a:r>
            <a:endParaRPr lang="en-GB" sz="1000" dirty="0">
              <a:latin typeface="Courier" pitchFamily="49" charset="0"/>
            </a:endParaRPr>
          </a:p>
          <a:p>
            <a:endParaRPr lang="en-US" sz="1000" dirty="0">
              <a:latin typeface="Courier" pitchFamily="49" charset="0"/>
            </a:endParaRPr>
          </a:p>
          <a:p>
            <a:endParaRPr lang="en-US" sz="1000" dirty="0">
              <a:latin typeface="Courier" pitchFamily="49" charset="0"/>
            </a:endParaRPr>
          </a:p>
          <a:p>
            <a:endParaRPr lang="en-US" sz="1000" dirty="0">
              <a:latin typeface="Courier" pitchFamily="49" charset="0"/>
            </a:endParaRPr>
          </a:p>
          <a:p>
            <a:endParaRPr lang="en-US" sz="1000" dirty="0">
              <a:latin typeface="Courier" pitchFamily="49" charset="0"/>
            </a:endParaRPr>
          </a:p>
          <a:p>
            <a:endParaRPr lang="en-US" sz="1000" dirty="0">
              <a:latin typeface="Courier" pitchFamily="49" charset="0"/>
            </a:endParaRPr>
          </a:p>
          <a:p>
            <a:r>
              <a:rPr lang="en-GB" sz="1000" dirty="0">
                <a:latin typeface="Courier" pitchFamily="49" charset="0"/>
              </a:rPr>
              <a:t>ID   100K_RAT STANDARD; PRT; 149 AA.</a:t>
            </a:r>
          </a:p>
          <a:p>
            <a:r>
              <a:rPr lang="en-GB" sz="1000" dirty="0">
                <a:latin typeface="Courier" pitchFamily="49" charset="0"/>
              </a:rPr>
              <a:t>AC   Q62671;</a:t>
            </a:r>
          </a:p>
          <a:p>
            <a:r>
              <a:rPr lang="en-GB" sz="1000" dirty="0">
                <a:latin typeface="Courier" pitchFamily="49" charset="0"/>
              </a:rPr>
              <a:t>DE   100 </a:t>
            </a:r>
            <a:r>
              <a:rPr lang="en-GB" sz="1000" dirty="0" err="1">
                <a:latin typeface="Courier" pitchFamily="49" charset="0"/>
              </a:rPr>
              <a:t>kDa</a:t>
            </a:r>
            <a:r>
              <a:rPr lang="en-GB" sz="1000" dirty="0">
                <a:latin typeface="Courier" pitchFamily="49" charset="0"/>
              </a:rPr>
              <a:t> protein (EC 6.3.2.-).</a:t>
            </a:r>
          </a:p>
          <a:p>
            <a:r>
              <a:rPr lang="en-GB" sz="1000" dirty="0">
                <a:latin typeface="Courier" pitchFamily="49" charset="0"/>
              </a:rPr>
              <a:t>SQ   SEQUENCE 149 AA; 17004 MW; D06484B8BC29112E CRC64;</a:t>
            </a:r>
          </a:p>
          <a:p>
            <a:r>
              <a:rPr lang="en-GB" sz="1000" dirty="0">
                <a:latin typeface="Courier" pitchFamily="49" charset="0"/>
              </a:rPr>
              <a:t>     MMSARGDFLN YALSLMRSHN DEHSDVLPVL DVCSLKHVAY VFQALIYWIK</a:t>
            </a:r>
          </a:p>
          <a:p>
            <a:r>
              <a:rPr lang="en-GB" sz="1000" dirty="0">
                <a:latin typeface="Courier" pitchFamily="49" charset="0"/>
              </a:rPr>
              <a:t>     PQLERKRTRE LLELGIDNED SEHENDDDTS QSATLNDKDD ESLPAETGQN</a:t>
            </a:r>
          </a:p>
          <a:p>
            <a:r>
              <a:rPr lang="en-GB" sz="1000" dirty="0">
                <a:latin typeface="Courier" pitchFamily="49" charset="0"/>
              </a:rPr>
              <a:t>     SITIRPPDDQ HLPTANTCIS RLYVPLYSSK QILKQKLLLA IKTKNFGFV</a:t>
            </a:r>
          </a:p>
          <a:p>
            <a:r>
              <a:rPr lang="en-GB" sz="1000" dirty="0">
                <a:latin typeface="Courier" pitchFamily="49" charset="0"/>
              </a:rPr>
              <a:t>//</a:t>
            </a:r>
          </a:p>
        </p:txBody>
      </p:sp>
    </p:spTree>
    <p:extLst>
      <p:ext uri="{BB962C8B-B14F-4D97-AF65-F5344CB8AC3E}">
        <p14:creationId xmlns:p14="http://schemas.microsoft.com/office/powerpoint/2010/main" val="2388261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alignment formats</a:t>
            </a:r>
            <a:endParaRPr lang="en-GB" dirty="0"/>
          </a:p>
        </p:txBody>
      </p:sp>
      <p:sp>
        <p:nvSpPr>
          <p:cNvPr id="3" name="Content Placeholder 2"/>
          <p:cNvSpPr>
            <a:spLocks noGrp="1"/>
          </p:cNvSpPr>
          <p:nvPr>
            <p:ph idx="1"/>
          </p:nvPr>
        </p:nvSpPr>
        <p:spPr>
          <a:xfrm>
            <a:off x="540000" y="1349999"/>
            <a:ext cx="1943768" cy="4428000"/>
          </a:xfrm>
        </p:spPr>
        <p:txBody>
          <a:bodyPr/>
          <a:lstStyle/>
          <a:p>
            <a:r>
              <a:rPr lang="en-US" dirty="0"/>
              <a:t>CLUSTAL</a:t>
            </a:r>
          </a:p>
          <a:p>
            <a:endParaRPr lang="en-US" dirty="0"/>
          </a:p>
          <a:p>
            <a:endParaRPr lang="en-US" dirty="0"/>
          </a:p>
          <a:p>
            <a:endParaRPr lang="en-US" dirty="0"/>
          </a:p>
          <a:p>
            <a:r>
              <a:rPr lang="en-US" dirty="0"/>
              <a:t>FASTA</a:t>
            </a:r>
          </a:p>
          <a:p>
            <a:endParaRPr lang="en-US" dirty="0"/>
          </a:p>
          <a:p>
            <a:pPr marL="0" indent="0">
              <a:buNone/>
            </a:pPr>
            <a:endParaRPr lang="en-US" dirty="0"/>
          </a:p>
          <a:p>
            <a:endParaRPr lang="en-US" dirty="0"/>
          </a:p>
          <a:p>
            <a:r>
              <a:rPr lang="en-US" dirty="0"/>
              <a:t>PHYLIP</a:t>
            </a:r>
            <a:endParaRPr lang="en-GB" dirty="0"/>
          </a:p>
        </p:txBody>
      </p:sp>
      <p:sp>
        <p:nvSpPr>
          <p:cNvPr id="5" name="TextBox 4"/>
          <p:cNvSpPr txBox="1"/>
          <p:nvPr/>
        </p:nvSpPr>
        <p:spPr>
          <a:xfrm>
            <a:off x="3563888" y="1196752"/>
            <a:ext cx="4878259" cy="5016758"/>
          </a:xfrm>
          <a:prstGeom prst="rect">
            <a:avLst/>
          </a:prstGeom>
          <a:noFill/>
        </p:spPr>
        <p:txBody>
          <a:bodyPr wrap="none" rtlCol="0">
            <a:spAutoFit/>
          </a:bodyPr>
          <a:lstStyle/>
          <a:p>
            <a:r>
              <a:rPr lang="en-GB" sz="1000" dirty="0">
                <a:latin typeface="Courier" pitchFamily="49" charset="0"/>
              </a:rPr>
              <a:t>CLUSTAL W (1.82) multiple sequence alignment</a:t>
            </a:r>
          </a:p>
          <a:p>
            <a:r>
              <a:rPr lang="en-GB" sz="1000" dirty="0">
                <a:latin typeface="Courier" pitchFamily="49" charset="0"/>
              </a:rPr>
              <a:t>MALK_ECOLI      MASVQLQNVTKAWGEVVVSKDINLDIHEGEFVVFVGPSGCGKSTL</a:t>
            </a:r>
          </a:p>
          <a:p>
            <a:r>
              <a:rPr lang="en-GB" sz="1000" dirty="0">
                <a:latin typeface="Courier" pitchFamily="49" charset="0"/>
              </a:rPr>
              <a:t>MALK_SALTY      MASVQLRNVTKAWGDVVVSKDINLDIHDGEFVVFVGPSGCGKSTL</a:t>
            </a:r>
          </a:p>
          <a:p>
            <a:r>
              <a:rPr lang="en-GB" sz="1000" dirty="0">
                <a:latin typeface="Courier" pitchFamily="49" charset="0"/>
              </a:rPr>
              <a:t>MALK_ENTAE      MASVQLRNVTKAWGDVVVSKDINLEIQDGEFVVFVGPSGCGKSTL</a:t>
            </a:r>
          </a:p>
          <a:p>
            <a:r>
              <a:rPr lang="en-GB" sz="1000" dirty="0">
                <a:latin typeface="Courier" pitchFamily="49" charset="0"/>
              </a:rPr>
              <a:t>MALK_PHOLU      MSSVTLRNVSKAYGETIISKNINLEIQEGEF--------------</a:t>
            </a:r>
          </a:p>
          <a:p>
            <a:r>
              <a:rPr lang="en-GB" sz="1000" dirty="0">
                <a:latin typeface="Courier" pitchFamily="49" charset="0"/>
              </a:rPr>
              <a:t>                *:** *:**:**:*:.::**:***:*::***</a:t>
            </a:r>
          </a:p>
          <a:p>
            <a:r>
              <a:rPr lang="en-GB" sz="1000" dirty="0">
                <a:latin typeface="Courier" pitchFamily="49" charset="0"/>
              </a:rPr>
              <a:t>MALK_ECOLI      LRMIAGLETITSGDLACRRLHKEPGV</a:t>
            </a:r>
          </a:p>
          <a:p>
            <a:r>
              <a:rPr lang="en-GB" sz="1000" dirty="0">
                <a:latin typeface="Courier" pitchFamily="49" charset="0"/>
              </a:rPr>
              <a:t>MALK_SALTY      LRMIAGLETITSGDLACRRLHQEPGV</a:t>
            </a:r>
          </a:p>
          <a:p>
            <a:r>
              <a:rPr lang="en-GB" sz="1000" dirty="0">
                <a:latin typeface="Courier" pitchFamily="49" charset="0"/>
              </a:rPr>
              <a:t>MALK_ENTAE      LRMIAGLETVTSGDL-----------</a:t>
            </a:r>
          </a:p>
          <a:p>
            <a:r>
              <a:rPr lang="en-GB" sz="1000" dirty="0">
                <a:latin typeface="Courier" pitchFamily="49" charset="0"/>
              </a:rPr>
              <a:t>MALK_PHOLU      LRM-----------------------</a:t>
            </a:r>
          </a:p>
          <a:p>
            <a:r>
              <a:rPr lang="en-GB" sz="1000" dirty="0">
                <a:latin typeface="Courier" pitchFamily="49" charset="0"/>
              </a:rPr>
              <a:t>                ***</a:t>
            </a:r>
          </a:p>
          <a:p>
            <a:r>
              <a:rPr lang="en-US" sz="1000" dirty="0">
                <a:latin typeface="Courier" pitchFamily="49" charset="0"/>
              </a:rPr>
              <a:t>&gt;MALK_ECOLI</a:t>
            </a:r>
          </a:p>
          <a:p>
            <a:r>
              <a:rPr lang="en-US" sz="1000" dirty="0">
                <a:latin typeface="Courier" pitchFamily="49" charset="0"/>
              </a:rPr>
              <a:t>MASVQLQNVTKAWGEVVVSKDINLDIHEGEFVVFVGPSGCGKSTLLRMIA</a:t>
            </a:r>
          </a:p>
          <a:p>
            <a:r>
              <a:rPr lang="en-US" sz="1000" dirty="0">
                <a:latin typeface="Courier" pitchFamily="49" charset="0"/>
              </a:rPr>
              <a:t>GLETITSGDLACRRLHKEPGV</a:t>
            </a:r>
          </a:p>
          <a:p>
            <a:r>
              <a:rPr lang="en-US" sz="1000" dirty="0">
                <a:latin typeface="Courier" pitchFamily="49" charset="0"/>
              </a:rPr>
              <a:t>&gt;MALK_SALTY</a:t>
            </a:r>
          </a:p>
          <a:p>
            <a:r>
              <a:rPr lang="en-US" sz="1000" dirty="0">
                <a:latin typeface="Courier" pitchFamily="49" charset="0"/>
              </a:rPr>
              <a:t>MASVQLRNVTKAWGDVVVSKDINLDIHDGEFVVFVGPSGCGKSTLLRMIA</a:t>
            </a:r>
          </a:p>
          <a:p>
            <a:r>
              <a:rPr lang="en-US" sz="1000" dirty="0">
                <a:latin typeface="Courier" pitchFamily="49" charset="0"/>
              </a:rPr>
              <a:t>GLETITSGDLACRRLHQEPGV</a:t>
            </a:r>
          </a:p>
          <a:p>
            <a:r>
              <a:rPr lang="en-US" sz="1000" dirty="0">
                <a:latin typeface="Courier" pitchFamily="49" charset="0"/>
              </a:rPr>
              <a:t>&gt;MALK_ENTAE</a:t>
            </a:r>
          </a:p>
          <a:p>
            <a:r>
              <a:rPr lang="en-US" sz="1000" dirty="0">
                <a:latin typeface="Courier" pitchFamily="49" charset="0"/>
              </a:rPr>
              <a:t>MASVQLRNVTKAWGDVVVSKDINLEIQDGEFVVFVGPSGCGKSTLLRMIA</a:t>
            </a:r>
          </a:p>
          <a:p>
            <a:r>
              <a:rPr lang="en-US" sz="1000" dirty="0">
                <a:latin typeface="Courier" pitchFamily="49" charset="0"/>
              </a:rPr>
              <a:t>GLETVTSGDL-----------</a:t>
            </a:r>
          </a:p>
          <a:p>
            <a:r>
              <a:rPr lang="en-US" sz="1000" dirty="0">
                <a:latin typeface="Courier" pitchFamily="49" charset="0"/>
              </a:rPr>
              <a:t>&gt;MALK_PHOLU</a:t>
            </a:r>
          </a:p>
          <a:p>
            <a:r>
              <a:rPr lang="en-US" sz="1000" dirty="0">
                <a:latin typeface="Courier" pitchFamily="49" charset="0"/>
              </a:rPr>
              <a:t>MSSVTLRNVSKAYGETIISKNINLEIQEGEF--------------LRM--</a:t>
            </a:r>
          </a:p>
          <a:p>
            <a:r>
              <a:rPr lang="en-US" sz="1000" dirty="0">
                <a:latin typeface="Courier" pitchFamily="49" charset="0"/>
              </a:rPr>
              <a:t>---------------------</a:t>
            </a:r>
          </a:p>
          <a:p>
            <a:endParaRPr lang="en-US" sz="1000" dirty="0">
              <a:latin typeface="Courier" pitchFamily="49" charset="0"/>
            </a:endParaRPr>
          </a:p>
          <a:p>
            <a:endParaRPr lang="en-US" sz="1000" dirty="0">
              <a:latin typeface="Courier" pitchFamily="49" charset="0"/>
            </a:endParaRPr>
          </a:p>
          <a:p>
            <a:r>
              <a:rPr lang="en-US" sz="1000" dirty="0">
                <a:latin typeface="Courier" pitchFamily="49" charset="0"/>
              </a:rPr>
              <a:t> 2   109</a:t>
            </a:r>
          </a:p>
          <a:p>
            <a:r>
              <a:rPr lang="en-US" sz="1000" dirty="0">
                <a:latin typeface="Courier" pitchFamily="49" charset="0"/>
              </a:rPr>
              <a:t>ATISA1    GSPNLYQ-GGRKPWHSINFICAHDGFTLADLVTYNNKNNLANGEENNDG</a:t>
            </a:r>
          </a:p>
          <a:p>
            <a:r>
              <a:rPr lang="en-US" sz="1000" dirty="0">
                <a:latin typeface="Courier" pitchFamily="49" charset="0"/>
              </a:rPr>
              <a:t>          ENHNYSWNCGEEGDFASISVKRLRKRQMRNFFVSLMVSQGVPMIYMGDE</a:t>
            </a:r>
          </a:p>
          <a:p>
            <a:r>
              <a:rPr lang="en-US" sz="1000" dirty="0">
                <a:latin typeface="Courier" pitchFamily="49" charset="0"/>
              </a:rPr>
              <a:t>          YGHTKGGN---</a:t>
            </a:r>
          </a:p>
          <a:p>
            <a:r>
              <a:rPr lang="en-US" sz="1000" dirty="0">
                <a:latin typeface="Courier" pitchFamily="49" charset="0"/>
              </a:rPr>
              <a:t>POTISA1   GSPNLYQKGGRKPWNSINFVCAHDGFTLADLVTYNNKHNLANGEDNKDG</a:t>
            </a:r>
          </a:p>
          <a:p>
            <a:r>
              <a:rPr lang="en-US" sz="1000" dirty="0">
                <a:latin typeface="Courier" pitchFamily="49" charset="0"/>
              </a:rPr>
              <a:t>          ENHNNSWNCGEEGEFASIFVKKLRKRQMRNFFLCLMVSQGVPMIYMGDE</a:t>
            </a:r>
          </a:p>
          <a:p>
            <a:r>
              <a:rPr lang="en-US" sz="1000" dirty="0">
                <a:latin typeface="Courier" pitchFamily="49" charset="0"/>
              </a:rPr>
              <a:t>          YGHTKGGN---</a:t>
            </a:r>
            <a:endParaRPr lang="en-GB" sz="1000" dirty="0">
              <a:latin typeface="Courier" pitchFamily="49" charset="0"/>
            </a:endParaRPr>
          </a:p>
        </p:txBody>
      </p:sp>
    </p:spTree>
    <p:extLst>
      <p:ext uri="{BB962C8B-B14F-4D97-AF65-F5344CB8AC3E}">
        <p14:creationId xmlns:p14="http://schemas.microsoft.com/office/powerpoint/2010/main" val="2790807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benchmarking</a:t>
            </a:r>
            <a:endParaRPr lang="en-GB" dirty="0"/>
          </a:p>
        </p:txBody>
      </p:sp>
      <p:sp>
        <p:nvSpPr>
          <p:cNvPr id="3" name="Content Placeholder 2"/>
          <p:cNvSpPr>
            <a:spLocks noGrp="1"/>
          </p:cNvSpPr>
          <p:nvPr>
            <p:ph idx="1"/>
          </p:nvPr>
        </p:nvSpPr>
        <p:spPr/>
        <p:txBody>
          <a:bodyPr/>
          <a:lstStyle/>
          <a:p>
            <a:r>
              <a:rPr lang="en-US" dirty="0"/>
              <a:t>Accuracy</a:t>
            </a:r>
          </a:p>
          <a:p>
            <a:r>
              <a:rPr lang="en-US" dirty="0"/>
              <a:t>Benchmark sets</a:t>
            </a:r>
          </a:p>
          <a:p>
            <a:pPr lvl="1"/>
            <a:r>
              <a:rPr lang="en-US" dirty="0"/>
              <a:t>Three-dimensional structures</a:t>
            </a:r>
          </a:p>
          <a:p>
            <a:endParaRPr lang="en-US" dirty="0"/>
          </a:p>
          <a:p>
            <a:r>
              <a:rPr lang="en-US" dirty="0"/>
              <a:t>Run-time</a:t>
            </a:r>
            <a:endParaRPr lang="en-GB" dirty="0"/>
          </a:p>
        </p:txBody>
      </p:sp>
      <p:pic>
        <p:nvPicPr>
          <p:cNvPr id="10242" name="Picture 2" descr="File:Main protein structure levels en.svg"/>
          <p:cNvPicPr>
            <a:picLocks noChangeAspect="1" noChangeArrowheads="1"/>
          </p:cNvPicPr>
          <p:nvPr/>
        </p:nvPicPr>
        <p:blipFill rotWithShape="1">
          <a:blip r:embed="rId2">
            <a:extLst>
              <a:ext uri="{28A0092B-C50C-407E-A947-70E740481C1C}">
                <a14:useLocalDpi xmlns:a14="http://schemas.microsoft.com/office/drawing/2010/main" val="0"/>
              </a:ext>
            </a:extLst>
          </a:blip>
          <a:srcRect l="53047" t="47060" r="3994" b="13926"/>
          <a:stretch/>
        </p:blipFill>
        <p:spPr bwMode="auto">
          <a:xfrm>
            <a:off x="5652120" y="648587"/>
            <a:ext cx="2627634" cy="416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422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Balibase</a:t>
            </a:r>
            <a:endParaRPr lang="en-US" dirty="0"/>
          </a:p>
        </p:txBody>
      </p:sp>
      <p:sp>
        <p:nvSpPr>
          <p:cNvPr id="3" name="Content Placeholder 2"/>
          <p:cNvSpPr>
            <a:spLocks noGrp="1"/>
          </p:cNvSpPr>
          <p:nvPr>
            <p:ph idx="1"/>
          </p:nvPr>
        </p:nvSpPr>
        <p:spPr/>
        <p:txBody>
          <a:bodyPr/>
          <a:lstStyle/>
          <a:p>
            <a:r>
              <a:rPr lang="en-US" dirty="0"/>
              <a:t>Collection of reference alignments</a:t>
            </a:r>
          </a:p>
          <a:p>
            <a:r>
              <a:rPr lang="en-US" dirty="0"/>
              <a:t>Known structures</a:t>
            </a:r>
          </a:p>
          <a:p>
            <a:r>
              <a:rPr lang="en-US" dirty="0"/>
              <a:t>Evaluation based on structure based alignment</a:t>
            </a:r>
          </a:p>
        </p:txBody>
      </p:sp>
      <p:pic>
        <p:nvPicPr>
          <p:cNvPr id="4" name="Picture 3"/>
          <p:cNvPicPr>
            <a:picLocks noChangeAspect="1"/>
          </p:cNvPicPr>
          <p:nvPr/>
        </p:nvPicPr>
        <p:blipFill>
          <a:blip r:embed="rId2"/>
          <a:stretch>
            <a:fillRect/>
          </a:stretch>
        </p:blipFill>
        <p:spPr>
          <a:xfrm>
            <a:off x="827584" y="2636912"/>
            <a:ext cx="7642613" cy="3669772"/>
          </a:xfrm>
          <a:prstGeom prst="rect">
            <a:avLst/>
          </a:prstGeom>
        </p:spPr>
      </p:pic>
    </p:spTree>
    <p:extLst>
      <p:ext uri="{BB962C8B-B14F-4D97-AF65-F5344CB8AC3E}">
        <p14:creationId xmlns:p14="http://schemas.microsoft.com/office/powerpoint/2010/main" val="1167576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Balibase</a:t>
            </a:r>
            <a:endParaRPr lang="en-US" dirty="0"/>
          </a:p>
        </p:txBody>
      </p:sp>
      <p:sp>
        <p:nvSpPr>
          <p:cNvPr id="4" name="Line 2"/>
          <p:cNvSpPr>
            <a:spLocks noChangeShapeType="1"/>
          </p:cNvSpPr>
          <p:nvPr/>
        </p:nvSpPr>
        <p:spPr bwMode="auto">
          <a:xfrm>
            <a:off x="2438400" y="2133600"/>
            <a:ext cx="0" cy="2336800"/>
          </a:xfrm>
          <a:prstGeom prst="line">
            <a:avLst/>
          </a:prstGeom>
          <a:noFill/>
          <a:ln w="5715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5" name="Picture 6" descr="1a5iA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016000"/>
            <a:ext cx="628650" cy="1117600"/>
          </a:xfrm>
          <a:prstGeom prst="rect">
            <a:avLst/>
          </a:prstGeom>
          <a:noFill/>
          <a:extLst>
            <a:ext uri="{909E8E84-426E-40dd-AFC4-6F175D3DCCD1}">
              <a14:hiddenFill xmlns:a14="http://schemas.microsoft.com/office/drawing/2010/main">
                <a:solidFill>
                  <a:srgbClr val="FFFFFF"/>
                </a:solidFill>
              </a14:hiddenFill>
            </a:ext>
          </a:extLst>
        </p:spPr>
      </p:pic>
      <p:sp>
        <p:nvSpPr>
          <p:cNvPr id="6" name="Line 7"/>
          <p:cNvSpPr>
            <a:spLocks noChangeShapeType="1"/>
          </p:cNvSpPr>
          <p:nvPr/>
        </p:nvSpPr>
        <p:spPr bwMode="auto">
          <a:xfrm>
            <a:off x="6426200" y="1219200"/>
            <a:ext cx="617538"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7" name="Line 8"/>
          <p:cNvSpPr>
            <a:spLocks noChangeShapeType="1"/>
          </p:cNvSpPr>
          <p:nvPr/>
        </p:nvSpPr>
        <p:spPr bwMode="auto">
          <a:xfrm>
            <a:off x="6540500" y="1524000"/>
            <a:ext cx="617538" cy="0"/>
          </a:xfrm>
          <a:prstGeom prst="line">
            <a:avLst/>
          </a:prstGeom>
          <a:noFill/>
          <a:ln w="5715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 name="Line 9"/>
          <p:cNvSpPr>
            <a:spLocks noChangeShapeType="1"/>
          </p:cNvSpPr>
          <p:nvPr/>
        </p:nvSpPr>
        <p:spPr bwMode="auto">
          <a:xfrm flipV="1">
            <a:off x="6426200" y="1930400"/>
            <a:ext cx="617538"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9" name="Line 10"/>
          <p:cNvSpPr>
            <a:spLocks noChangeShapeType="1"/>
          </p:cNvSpPr>
          <p:nvPr/>
        </p:nvSpPr>
        <p:spPr bwMode="auto">
          <a:xfrm flipV="1">
            <a:off x="6254750" y="1727200"/>
            <a:ext cx="617538"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0" name="AutoShape 11"/>
          <p:cNvSpPr>
            <a:spLocks noChangeArrowheads="1"/>
          </p:cNvSpPr>
          <p:nvPr/>
        </p:nvSpPr>
        <p:spPr bwMode="auto">
          <a:xfrm>
            <a:off x="1809750" y="4470400"/>
            <a:ext cx="1403350" cy="730250"/>
          </a:xfrm>
          <a:prstGeom prst="roundRect">
            <a:avLst>
              <a:gd name="adj" fmla="val 16667"/>
            </a:avLst>
          </a:prstGeom>
          <a:solidFill>
            <a:srgbClr val="FFFFCC"/>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1" name="Line 12"/>
          <p:cNvSpPr>
            <a:spLocks noChangeShapeType="1"/>
          </p:cNvSpPr>
          <p:nvPr/>
        </p:nvSpPr>
        <p:spPr bwMode="auto">
          <a:xfrm>
            <a:off x="1922463" y="4768850"/>
            <a:ext cx="1177925" cy="0"/>
          </a:xfrm>
          <a:prstGeom prst="line">
            <a:avLst/>
          </a:prstGeom>
          <a:noFill/>
          <a:ln w="5715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2" name="Line 13"/>
          <p:cNvSpPr>
            <a:spLocks noChangeShapeType="1"/>
          </p:cNvSpPr>
          <p:nvPr/>
        </p:nvSpPr>
        <p:spPr bwMode="auto">
          <a:xfrm>
            <a:off x="2946400" y="4635500"/>
            <a:ext cx="153988"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3" name="Line 14"/>
          <p:cNvSpPr>
            <a:spLocks noChangeShapeType="1"/>
          </p:cNvSpPr>
          <p:nvPr/>
        </p:nvSpPr>
        <p:spPr bwMode="auto">
          <a:xfrm>
            <a:off x="1922463" y="4635500"/>
            <a:ext cx="898525"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4" name="Line 15"/>
          <p:cNvSpPr>
            <a:spLocks noChangeShapeType="1"/>
          </p:cNvSpPr>
          <p:nvPr/>
        </p:nvSpPr>
        <p:spPr bwMode="auto">
          <a:xfrm flipV="1">
            <a:off x="1922463" y="5035550"/>
            <a:ext cx="61595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5" name="Line 16"/>
          <p:cNvSpPr>
            <a:spLocks noChangeShapeType="1"/>
          </p:cNvSpPr>
          <p:nvPr/>
        </p:nvSpPr>
        <p:spPr bwMode="auto">
          <a:xfrm flipV="1">
            <a:off x="2527300" y="5035550"/>
            <a:ext cx="422275"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6" name="Line 17"/>
          <p:cNvSpPr>
            <a:spLocks noChangeShapeType="1"/>
          </p:cNvSpPr>
          <p:nvPr/>
        </p:nvSpPr>
        <p:spPr bwMode="auto">
          <a:xfrm flipV="1">
            <a:off x="1922463" y="4902200"/>
            <a:ext cx="176212"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7" name="Line 18"/>
          <p:cNvSpPr>
            <a:spLocks noChangeShapeType="1"/>
          </p:cNvSpPr>
          <p:nvPr/>
        </p:nvSpPr>
        <p:spPr bwMode="auto">
          <a:xfrm flipV="1">
            <a:off x="2246313" y="4902200"/>
            <a:ext cx="279400"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8" name="Line 19"/>
          <p:cNvSpPr>
            <a:spLocks noChangeShapeType="1"/>
          </p:cNvSpPr>
          <p:nvPr/>
        </p:nvSpPr>
        <p:spPr bwMode="auto">
          <a:xfrm flipV="1">
            <a:off x="2527300" y="4902200"/>
            <a:ext cx="422275"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pic>
        <p:nvPicPr>
          <p:cNvPr id="19" name="Picture 20" descr="1a5iA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016000"/>
            <a:ext cx="628650" cy="1117600"/>
          </a:xfrm>
          <a:prstGeom prst="rect">
            <a:avLst/>
          </a:prstGeom>
          <a:solidFill>
            <a:srgbClr val="C9CFED"/>
          </a:solidFill>
        </p:spPr>
      </p:pic>
      <p:sp>
        <p:nvSpPr>
          <p:cNvPr id="20" name="Rectangle 21"/>
          <p:cNvSpPr>
            <a:spLocks noChangeArrowheads="1"/>
          </p:cNvSpPr>
          <p:nvPr/>
        </p:nvSpPr>
        <p:spPr bwMode="auto">
          <a:xfrm>
            <a:off x="1809750" y="1016000"/>
            <a:ext cx="1257300" cy="1117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Oval 22"/>
          <p:cNvSpPr>
            <a:spLocks noChangeArrowheads="1"/>
          </p:cNvSpPr>
          <p:nvPr/>
        </p:nvSpPr>
        <p:spPr bwMode="auto">
          <a:xfrm>
            <a:off x="1752600" y="2743200"/>
            <a:ext cx="1371600" cy="12192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Rectangle 23"/>
          <p:cNvSpPr>
            <a:spLocks noChangeArrowheads="1"/>
          </p:cNvSpPr>
          <p:nvPr/>
        </p:nvSpPr>
        <p:spPr bwMode="auto">
          <a:xfrm>
            <a:off x="1771650" y="3143250"/>
            <a:ext cx="162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1800" b="1">
                <a:latin typeface="Comic Sans MS" charset="0"/>
              </a:rPr>
              <a:t>DALI, Sap …</a:t>
            </a:r>
            <a:endParaRPr lang="en-GB" sz="1800" b="1">
              <a:latin typeface="Comic Sans MS" charset="0"/>
            </a:endParaRPr>
          </a:p>
        </p:txBody>
      </p:sp>
      <p:sp>
        <p:nvSpPr>
          <p:cNvPr id="23" name="Rectangle 24"/>
          <p:cNvSpPr>
            <a:spLocks noChangeArrowheads="1"/>
          </p:cNvSpPr>
          <p:nvPr/>
        </p:nvSpPr>
        <p:spPr bwMode="auto">
          <a:xfrm>
            <a:off x="6083300" y="1016000"/>
            <a:ext cx="1257300" cy="1117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Rectangle 25"/>
          <p:cNvSpPr>
            <a:spLocks noChangeArrowheads="1"/>
          </p:cNvSpPr>
          <p:nvPr/>
        </p:nvSpPr>
        <p:spPr bwMode="auto">
          <a:xfrm>
            <a:off x="3962400" y="1127125"/>
            <a:ext cx="172243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fr-FR" sz="6000" b="1">
                <a:latin typeface="Comic Sans MS" charset="0"/>
                <a:sym typeface="Wingdings" charset="0"/>
              </a:rPr>
              <a:t></a:t>
            </a:r>
            <a:endParaRPr lang="en-GB" sz="6000" b="1">
              <a:latin typeface="Comic Sans MS" charset="0"/>
            </a:endParaRPr>
          </a:p>
        </p:txBody>
      </p:sp>
      <p:sp>
        <p:nvSpPr>
          <p:cNvPr id="25" name="Line 26"/>
          <p:cNvSpPr>
            <a:spLocks noChangeShapeType="1"/>
          </p:cNvSpPr>
          <p:nvPr/>
        </p:nvSpPr>
        <p:spPr bwMode="auto">
          <a:xfrm>
            <a:off x="6769100" y="2114550"/>
            <a:ext cx="0" cy="2336800"/>
          </a:xfrm>
          <a:prstGeom prst="line">
            <a:avLst/>
          </a:prstGeom>
          <a:noFill/>
          <a:ln w="5715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26" name="Group 27"/>
          <p:cNvGrpSpPr>
            <a:grpSpLocks/>
          </p:cNvGrpSpPr>
          <p:nvPr/>
        </p:nvGrpSpPr>
        <p:grpSpPr bwMode="auto">
          <a:xfrm>
            <a:off x="6140450" y="4451350"/>
            <a:ext cx="1403350" cy="730250"/>
            <a:chOff x="4117" y="3079"/>
            <a:chExt cx="1179" cy="345"/>
          </a:xfrm>
        </p:grpSpPr>
        <p:sp>
          <p:nvSpPr>
            <p:cNvPr id="27" name="AutoShape 28"/>
            <p:cNvSpPr>
              <a:spLocks noChangeArrowheads="1"/>
            </p:cNvSpPr>
            <p:nvPr/>
          </p:nvSpPr>
          <p:spPr bwMode="auto">
            <a:xfrm>
              <a:off x="4117" y="3079"/>
              <a:ext cx="1179" cy="345"/>
            </a:xfrm>
            <a:prstGeom prst="roundRect">
              <a:avLst>
                <a:gd name="adj" fmla="val 16667"/>
              </a:avLst>
            </a:prstGeom>
            <a:solidFill>
              <a:srgbClr val="FFFFCC"/>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8" name="Line 29"/>
            <p:cNvSpPr>
              <a:spLocks noChangeShapeType="1"/>
            </p:cNvSpPr>
            <p:nvPr/>
          </p:nvSpPr>
          <p:spPr bwMode="auto">
            <a:xfrm>
              <a:off x="4212" y="3220"/>
              <a:ext cx="989" cy="0"/>
            </a:xfrm>
            <a:prstGeom prst="line">
              <a:avLst/>
            </a:prstGeom>
            <a:noFill/>
            <a:ln w="5715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9" name="Line 30"/>
            <p:cNvSpPr>
              <a:spLocks noChangeShapeType="1"/>
            </p:cNvSpPr>
            <p:nvPr/>
          </p:nvSpPr>
          <p:spPr bwMode="auto">
            <a:xfrm>
              <a:off x="5072" y="3157"/>
              <a:ext cx="129"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0" name="Line 31"/>
            <p:cNvSpPr>
              <a:spLocks noChangeShapeType="1"/>
            </p:cNvSpPr>
            <p:nvPr/>
          </p:nvSpPr>
          <p:spPr bwMode="auto">
            <a:xfrm>
              <a:off x="4212" y="3157"/>
              <a:ext cx="754" cy="0"/>
            </a:xfrm>
            <a:prstGeom prst="line">
              <a:avLst/>
            </a:prstGeom>
            <a:noFill/>
            <a:ln w="5715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1" name="Line 32"/>
            <p:cNvSpPr>
              <a:spLocks noChangeShapeType="1"/>
            </p:cNvSpPr>
            <p:nvPr/>
          </p:nvSpPr>
          <p:spPr bwMode="auto">
            <a:xfrm flipV="1">
              <a:off x="4212" y="3346"/>
              <a:ext cx="517"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2" name="Line 33"/>
            <p:cNvSpPr>
              <a:spLocks noChangeShapeType="1"/>
            </p:cNvSpPr>
            <p:nvPr/>
          </p:nvSpPr>
          <p:spPr bwMode="auto">
            <a:xfrm flipV="1">
              <a:off x="4871" y="3346"/>
              <a:ext cx="354"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3" name="Line 34"/>
            <p:cNvSpPr>
              <a:spLocks noChangeShapeType="1"/>
            </p:cNvSpPr>
            <p:nvPr/>
          </p:nvSpPr>
          <p:spPr bwMode="auto">
            <a:xfrm flipV="1">
              <a:off x="4212" y="3283"/>
              <a:ext cx="147"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4" name="Line 35"/>
            <p:cNvSpPr>
              <a:spLocks noChangeShapeType="1"/>
            </p:cNvSpPr>
            <p:nvPr/>
          </p:nvSpPr>
          <p:spPr bwMode="auto">
            <a:xfrm flipV="1">
              <a:off x="4483" y="3283"/>
              <a:ext cx="235"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5" name="Line 36"/>
            <p:cNvSpPr>
              <a:spLocks noChangeShapeType="1"/>
            </p:cNvSpPr>
            <p:nvPr/>
          </p:nvSpPr>
          <p:spPr bwMode="auto">
            <a:xfrm flipV="1">
              <a:off x="4871" y="3283"/>
              <a:ext cx="354" cy="0"/>
            </a:xfrm>
            <a:prstGeom prst="line">
              <a:avLst/>
            </a:prstGeom>
            <a:noFill/>
            <a:ln w="5715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sp>
        <p:nvSpPr>
          <p:cNvPr id="36" name="Oval 37"/>
          <p:cNvSpPr>
            <a:spLocks noChangeArrowheads="1"/>
          </p:cNvSpPr>
          <p:nvPr/>
        </p:nvSpPr>
        <p:spPr bwMode="auto">
          <a:xfrm>
            <a:off x="6083300" y="2724150"/>
            <a:ext cx="1371600" cy="1219200"/>
          </a:xfrm>
          <a:prstGeom prst="ellipse">
            <a:avLst/>
          </a:prstGeom>
          <a:solidFill>
            <a:srgbClr val="C9CFED"/>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Rectangle 38"/>
          <p:cNvSpPr>
            <a:spLocks noChangeArrowheads="1"/>
          </p:cNvSpPr>
          <p:nvPr/>
        </p:nvSpPr>
        <p:spPr bwMode="auto">
          <a:xfrm>
            <a:off x="6237288" y="3124200"/>
            <a:ext cx="1273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1800" b="1">
                <a:latin typeface="Comic Sans MS" charset="0"/>
              </a:rPr>
              <a:t>Method X</a:t>
            </a:r>
            <a:endParaRPr lang="en-GB" sz="1800" b="1">
              <a:latin typeface="Comic Sans MS" charset="0"/>
            </a:endParaRPr>
          </a:p>
        </p:txBody>
      </p:sp>
      <p:sp>
        <p:nvSpPr>
          <p:cNvPr id="38" name="Line 39"/>
          <p:cNvSpPr>
            <a:spLocks noChangeShapeType="1"/>
          </p:cNvSpPr>
          <p:nvPr/>
        </p:nvSpPr>
        <p:spPr bwMode="auto">
          <a:xfrm flipH="1">
            <a:off x="5562600" y="4800600"/>
            <a:ext cx="571500" cy="1422400"/>
          </a:xfrm>
          <a:prstGeom prst="line">
            <a:avLst/>
          </a:prstGeom>
          <a:noFill/>
          <a:ln w="5715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9" name="Oval 40"/>
          <p:cNvSpPr>
            <a:spLocks noChangeArrowheads="1"/>
          </p:cNvSpPr>
          <p:nvPr/>
        </p:nvSpPr>
        <p:spPr bwMode="auto">
          <a:xfrm>
            <a:off x="4178300" y="5629275"/>
            <a:ext cx="1371600" cy="1219200"/>
          </a:xfrm>
          <a:prstGeom prst="ellipse">
            <a:avLst/>
          </a:prstGeom>
          <a:solidFill>
            <a:srgbClr val="B7FFB7"/>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Rectangle 41"/>
          <p:cNvSpPr>
            <a:spLocks noChangeArrowheads="1"/>
          </p:cNvSpPr>
          <p:nvPr/>
        </p:nvSpPr>
        <p:spPr bwMode="auto">
          <a:xfrm>
            <a:off x="4165600" y="6029325"/>
            <a:ext cx="139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fr-FR" sz="1800" b="1">
                <a:latin typeface="Comic Sans MS" charset="0"/>
              </a:rPr>
              <a:t>Comparison</a:t>
            </a:r>
            <a:endParaRPr lang="en-GB" sz="1800" b="1">
              <a:latin typeface="Comic Sans MS" charset="0"/>
            </a:endParaRPr>
          </a:p>
        </p:txBody>
      </p:sp>
      <p:sp>
        <p:nvSpPr>
          <p:cNvPr id="41" name="Line 42"/>
          <p:cNvSpPr>
            <a:spLocks noChangeShapeType="1"/>
          </p:cNvSpPr>
          <p:nvPr/>
        </p:nvSpPr>
        <p:spPr bwMode="auto">
          <a:xfrm>
            <a:off x="3200400" y="4800600"/>
            <a:ext cx="914400" cy="1422400"/>
          </a:xfrm>
          <a:prstGeom prst="line">
            <a:avLst/>
          </a:prstGeom>
          <a:noFill/>
          <a:ln w="5715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2" name="Rectangle 43"/>
          <p:cNvSpPr>
            <a:spLocks noChangeArrowheads="1"/>
          </p:cNvSpPr>
          <p:nvPr/>
        </p:nvSpPr>
        <p:spPr bwMode="auto">
          <a:xfrm>
            <a:off x="2527300" y="4503738"/>
            <a:ext cx="152400" cy="627062"/>
          </a:xfrm>
          <a:prstGeom prst="rect">
            <a:avLst/>
          </a:prstGeom>
          <a:solidFill>
            <a:srgbClr val="B2B2B2">
              <a:alpha val="50000"/>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Rectangle 44"/>
          <p:cNvSpPr>
            <a:spLocks noChangeArrowheads="1"/>
          </p:cNvSpPr>
          <p:nvPr/>
        </p:nvSpPr>
        <p:spPr bwMode="auto">
          <a:xfrm>
            <a:off x="6867525" y="4503738"/>
            <a:ext cx="152400" cy="627062"/>
          </a:xfrm>
          <a:prstGeom prst="rect">
            <a:avLst/>
          </a:prstGeom>
          <a:solidFill>
            <a:srgbClr val="B2B2B2">
              <a:alpha val="50000"/>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013249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T-coffee validation</a:t>
            </a:r>
          </a:p>
        </p:txBody>
      </p:sp>
      <p:grpSp>
        <p:nvGrpSpPr>
          <p:cNvPr id="3" name="Group 5"/>
          <p:cNvGrpSpPr>
            <a:grpSpLocks/>
          </p:cNvGrpSpPr>
          <p:nvPr/>
        </p:nvGrpSpPr>
        <p:grpSpPr bwMode="auto">
          <a:xfrm>
            <a:off x="0" y="2725738"/>
            <a:ext cx="8874000" cy="3522662"/>
            <a:chOff x="192" y="1717"/>
            <a:chExt cx="4032" cy="1667"/>
          </a:xfrm>
        </p:grpSpPr>
        <p:graphicFrame>
          <p:nvGraphicFramePr>
            <p:cNvPr id="4" name="Object 6"/>
            <p:cNvGraphicFramePr>
              <a:graphicFrameLocks noChangeAspect="1"/>
            </p:cNvGraphicFramePr>
            <p:nvPr/>
          </p:nvGraphicFramePr>
          <p:xfrm>
            <a:off x="192" y="1717"/>
            <a:ext cx="4032" cy="1641"/>
          </p:xfrm>
          <a:graphic>
            <a:graphicData uri="http://schemas.openxmlformats.org/presentationml/2006/ole">
              <mc:AlternateContent xmlns:mc="http://schemas.openxmlformats.org/markup-compatibility/2006">
                <mc:Choice xmlns:v="urn:schemas-microsoft-com:vml" Requires="v">
                  <p:oleObj spid="_x0000_s1049" name="Image Bitmap" r:id="rId3" imgW="8221223" imgH="1905266" progId="Paint.Picture">
                    <p:embed/>
                  </p:oleObj>
                </mc:Choice>
                <mc:Fallback>
                  <p:oleObj name="Image Bitmap" r:id="rId3" imgW="8221223" imgH="190526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1717"/>
                          <a:ext cx="4032" cy="1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7"/>
            <p:cNvSpPr>
              <a:spLocks noChangeArrowheads="1"/>
            </p:cNvSpPr>
            <p:nvPr/>
          </p:nvSpPr>
          <p:spPr bwMode="auto">
            <a:xfrm>
              <a:off x="192" y="1967"/>
              <a:ext cx="4032" cy="141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7" name="Group 9"/>
          <p:cNvGrpSpPr>
            <a:grpSpLocks/>
          </p:cNvGrpSpPr>
          <p:nvPr/>
        </p:nvGrpSpPr>
        <p:grpSpPr bwMode="auto">
          <a:xfrm>
            <a:off x="1835696" y="1666875"/>
            <a:ext cx="3672408" cy="1455738"/>
            <a:chOff x="1584" y="891"/>
            <a:chExt cx="1584" cy="528"/>
          </a:xfrm>
        </p:grpSpPr>
        <p:sp>
          <p:nvSpPr>
            <p:cNvPr id="8" name="AutoShape 10"/>
            <p:cNvSpPr>
              <a:spLocks noChangeArrowheads="1"/>
            </p:cNvSpPr>
            <p:nvPr/>
          </p:nvSpPr>
          <p:spPr bwMode="auto">
            <a:xfrm>
              <a:off x="1584" y="891"/>
              <a:ext cx="283" cy="528"/>
            </a:xfrm>
            <a:prstGeom prst="roundRect">
              <a:avLst>
                <a:gd name="adj" fmla="val 16667"/>
              </a:avLst>
            </a:prstGeom>
            <a:solidFill>
              <a:srgbClr val="E3FAFD"/>
            </a:solidFill>
            <a:ln w="19050">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AutoShape 11"/>
            <p:cNvSpPr>
              <a:spLocks noChangeArrowheads="1"/>
            </p:cNvSpPr>
            <p:nvPr/>
          </p:nvSpPr>
          <p:spPr bwMode="auto">
            <a:xfrm>
              <a:off x="1909" y="891"/>
              <a:ext cx="283" cy="528"/>
            </a:xfrm>
            <a:prstGeom prst="roundRect">
              <a:avLst>
                <a:gd name="adj" fmla="val 16667"/>
              </a:avLst>
            </a:prstGeom>
            <a:solidFill>
              <a:srgbClr val="E3FAFD"/>
            </a:solidFill>
            <a:ln w="19050">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12"/>
            <p:cNvSpPr>
              <a:spLocks noChangeArrowheads="1"/>
            </p:cNvSpPr>
            <p:nvPr/>
          </p:nvSpPr>
          <p:spPr bwMode="auto">
            <a:xfrm>
              <a:off x="2234" y="891"/>
              <a:ext cx="284" cy="528"/>
            </a:xfrm>
            <a:prstGeom prst="roundRect">
              <a:avLst>
                <a:gd name="adj" fmla="val 16667"/>
              </a:avLst>
            </a:prstGeom>
            <a:solidFill>
              <a:srgbClr val="E3FAFD"/>
            </a:solidFill>
            <a:ln w="19050">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13"/>
            <p:cNvSpPr>
              <a:spLocks noChangeArrowheads="1"/>
            </p:cNvSpPr>
            <p:nvPr/>
          </p:nvSpPr>
          <p:spPr bwMode="auto">
            <a:xfrm>
              <a:off x="2560" y="891"/>
              <a:ext cx="283" cy="528"/>
            </a:xfrm>
            <a:prstGeom prst="roundRect">
              <a:avLst>
                <a:gd name="adj" fmla="val 16667"/>
              </a:avLst>
            </a:prstGeom>
            <a:solidFill>
              <a:srgbClr val="E3FAFD"/>
            </a:solidFill>
            <a:ln w="19050">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AutoShape 14"/>
            <p:cNvSpPr>
              <a:spLocks noChangeArrowheads="1"/>
            </p:cNvSpPr>
            <p:nvPr/>
          </p:nvSpPr>
          <p:spPr bwMode="auto">
            <a:xfrm>
              <a:off x="2885" y="891"/>
              <a:ext cx="283" cy="528"/>
            </a:xfrm>
            <a:prstGeom prst="roundRect">
              <a:avLst>
                <a:gd name="adj" fmla="val 16667"/>
              </a:avLst>
            </a:prstGeom>
            <a:solidFill>
              <a:srgbClr val="E3FAFD"/>
            </a:solidFill>
            <a:ln w="19050">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3" name="Group 15"/>
            <p:cNvGrpSpPr>
              <a:grpSpLocks/>
            </p:cNvGrpSpPr>
            <p:nvPr/>
          </p:nvGrpSpPr>
          <p:grpSpPr bwMode="auto">
            <a:xfrm>
              <a:off x="1630" y="960"/>
              <a:ext cx="170" cy="391"/>
              <a:chOff x="336" y="1200"/>
              <a:chExt cx="989" cy="765"/>
            </a:xfrm>
          </p:grpSpPr>
          <p:sp>
            <p:nvSpPr>
              <p:cNvPr id="240" name="Line 16"/>
              <p:cNvSpPr>
                <a:spLocks noChangeShapeType="1"/>
              </p:cNvSpPr>
              <p:nvPr/>
            </p:nvSpPr>
            <p:spPr bwMode="auto">
              <a:xfrm flipV="1">
                <a:off x="481" y="1392"/>
                <a:ext cx="285" cy="218"/>
              </a:xfrm>
              <a:prstGeom prst="line">
                <a:avLst/>
              </a:prstGeom>
              <a:noFill/>
              <a:ln w="19050">
                <a:solidFill>
                  <a:srgbClr val="000000"/>
                </a:solidFill>
                <a:round/>
                <a:headEnd/>
                <a:tailEnd/>
              </a:ln>
            </p:spPr>
            <p:txBody>
              <a:bodyPr/>
              <a:lstStyle/>
              <a:p>
                <a:endParaRPr lang="en-US"/>
              </a:p>
            </p:txBody>
          </p:sp>
          <p:sp>
            <p:nvSpPr>
              <p:cNvPr id="241" name="Line 17"/>
              <p:cNvSpPr>
                <a:spLocks noChangeShapeType="1"/>
              </p:cNvSpPr>
              <p:nvPr/>
            </p:nvSpPr>
            <p:spPr bwMode="auto">
              <a:xfrm>
                <a:off x="766" y="1392"/>
                <a:ext cx="1" cy="1"/>
              </a:xfrm>
              <a:prstGeom prst="line">
                <a:avLst/>
              </a:prstGeom>
              <a:noFill/>
              <a:ln w="19050">
                <a:solidFill>
                  <a:srgbClr val="000000"/>
                </a:solidFill>
                <a:round/>
                <a:headEnd/>
                <a:tailEnd/>
              </a:ln>
            </p:spPr>
            <p:txBody>
              <a:bodyPr/>
              <a:lstStyle/>
              <a:p>
                <a:endParaRPr lang="en-US"/>
              </a:p>
            </p:txBody>
          </p:sp>
          <p:sp>
            <p:nvSpPr>
              <p:cNvPr id="242" name="Line 18"/>
              <p:cNvSpPr>
                <a:spLocks noChangeShapeType="1"/>
              </p:cNvSpPr>
              <p:nvPr/>
            </p:nvSpPr>
            <p:spPr bwMode="auto">
              <a:xfrm>
                <a:off x="766" y="1392"/>
                <a:ext cx="1" cy="1"/>
              </a:xfrm>
              <a:prstGeom prst="line">
                <a:avLst/>
              </a:prstGeom>
              <a:noFill/>
              <a:ln w="19050">
                <a:solidFill>
                  <a:srgbClr val="000000"/>
                </a:solidFill>
                <a:round/>
                <a:headEnd/>
                <a:tailEnd/>
              </a:ln>
            </p:spPr>
            <p:txBody>
              <a:bodyPr/>
              <a:lstStyle/>
              <a:p>
                <a:endParaRPr lang="en-US"/>
              </a:p>
            </p:txBody>
          </p:sp>
          <p:sp>
            <p:nvSpPr>
              <p:cNvPr id="243" name="Line 19"/>
              <p:cNvSpPr>
                <a:spLocks noChangeShapeType="1"/>
              </p:cNvSpPr>
              <p:nvPr/>
            </p:nvSpPr>
            <p:spPr bwMode="auto">
              <a:xfrm>
                <a:off x="766" y="1392"/>
                <a:ext cx="1" cy="1"/>
              </a:xfrm>
              <a:prstGeom prst="line">
                <a:avLst/>
              </a:prstGeom>
              <a:noFill/>
              <a:ln w="19050">
                <a:solidFill>
                  <a:srgbClr val="000000"/>
                </a:solidFill>
                <a:round/>
                <a:headEnd/>
                <a:tailEnd/>
              </a:ln>
            </p:spPr>
            <p:txBody>
              <a:bodyPr/>
              <a:lstStyle/>
              <a:p>
                <a:endParaRPr lang="en-US"/>
              </a:p>
            </p:txBody>
          </p:sp>
          <p:sp>
            <p:nvSpPr>
              <p:cNvPr id="244" name="Line 20"/>
              <p:cNvSpPr>
                <a:spLocks noChangeShapeType="1"/>
              </p:cNvSpPr>
              <p:nvPr/>
            </p:nvSpPr>
            <p:spPr bwMode="auto">
              <a:xfrm>
                <a:off x="481" y="1610"/>
                <a:ext cx="285" cy="218"/>
              </a:xfrm>
              <a:prstGeom prst="line">
                <a:avLst/>
              </a:prstGeom>
              <a:noFill/>
              <a:ln w="19050">
                <a:solidFill>
                  <a:srgbClr val="000000"/>
                </a:solidFill>
                <a:round/>
                <a:headEnd/>
                <a:tailEnd/>
              </a:ln>
            </p:spPr>
            <p:txBody>
              <a:bodyPr/>
              <a:lstStyle/>
              <a:p>
                <a:endParaRPr lang="en-US"/>
              </a:p>
            </p:txBody>
          </p:sp>
          <p:sp>
            <p:nvSpPr>
              <p:cNvPr id="245" name="Line 21"/>
              <p:cNvSpPr>
                <a:spLocks noChangeShapeType="1"/>
              </p:cNvSpPr>
              <p:nvPr/>
            </p:nvSpPr>
            <p:spPr bwMode="auto">
              <a:xfrm flipV="1">
                <a:off x="766" y="1226"/>
                <a:ext cx="503" cy="166"/>
              </a:xfrm>
              <a:prstGeom prst="line">
                <a:avLst/>
              </a:prstGeom>
              <a:noFill/>
              <a:ln w="19050">
                <a:solidFill>
                  <a:srgbClr val="000000"/>
                </a:solidFill>
                <a:round/>
                <a:headEnd/>
                <a:tailEnd/>
              </a:ln>
            </p:spPr>
            <p:txBody>
              <a:bodyPr/>
              <a:lstStyle/>
              <a:p>
                <a:endParaRPr lang="en-US"/>
              </a:p>
            </p:txBody>
          </p:sp>
          <p:sp>
            <p:nvSpPr>
              <p:cNvPr id="246" name="Line 22"/>
              <p:cNvSpPr>
                <a:spLocks noChangeShapeType="1"/>
              </p:cNvSpPr>
              <p:nvPr/>
            </p:nvSpPr>
            <p:spPr bwMode="auto">
              <a:xfrm>
                <a:off x="1269" y="1226"/>
                <a:ext cx="1" cy="1"/>
              </a:xfrm>
              <a:prstGeom prst="line">
                <a:avLst/>
              </a:prstGeom>
              <a:noFill/>
              <a:ln w="19050">
                <a:solidFill>
                  <a:srgbClr val="000000"/>
                </a:solidFill>
                <a:round/>
                <a:headEnd/>
                <a:tailEnd/>
              </a:ln>
            </p:spPr>
            <p:txBody>
              <a:bodyPr/>
              <a:lstStyle/>
              <a:p>
                <a:endParaRPr lang="en-US"/>
              </a:p>
            </p:txBody>
          </p:sp>
          <p:sp>
            <p:nvSpPr>
              <p:cNvPr id="247" name="Line 23"/>
              <p:cNvSpPr>
                <a:spLocks noChangeShapeType="1"/>
              </p:cNvSpPr>
              <p:nvPr/>
            </p:nvSpPr>
            <p:spPr bwMode="auto">
              <a:xfrm>
                <a:off x="1269" y="1226"/>
                <a:ext cx="1" cy="1"/>
              </a:xfrm>
              <a:prstGeom prst="line">
                <a:avLst/>
              </a:prstGeom>
              <a:noFill/>
              <a:ln w="19050">
                <a:solidFill>
                  <a:srgbClr val="000000"/>
                </a:solidFill>
                <a:round/>
                <a:headEnd/>
                <a:tailEnd/>
              </a:ln>
            </p:spPr>
            <p:txBody>
              <a:bodyPr/>
              <a:lstStyle/>
              <a:p>
                <a:endParaRPr lang="en-US"/>
              </a:p>
            </p:txBody>
          </p:sp>
          <p:sp>
            <p:nvSpPr>
              <p:cNvPr id="248" name="Line 24"/>
              <p:cNvSpPr>
                <a:spLocks noChangeShapeType="1"/>
              </p:cNvSpPr>
              <p:nvPr/>
            </p:nvSpPr>
            <p:spPr bwMode="auto">
              <a:xfrm>
                <a:off x="1269" y="1226"/>
                <a:ext cx="1" cy="1"/>
              </a:xfrm>
              <a:prstGeom prst="line">
                <a:avLst/>
              </a:prstGeom>
              <a:noFill/>
              <a:ln w="19050">
                <a:solidFill>
                  <a:srgbClr val="000000"/>
                </a:solidFill>
                <a:round/>
                <a:headEnd/>
                <a:tailEnd/>
              </a:ln>
            </p:spPr>
            <p:txBody>
              <a:bodyPr/>
              <a:lstStyle/>
              <a:p>
                <a:endParaRPr lang="en-US"/>
              </a:p>
            </p:txBody>
          </p:sp>
          <p:sp>
            <p:nvSpPr>
              <p:cNvPr id="249" name="Line 25"/>
              <p:cNvSpPr>
                <a:spLocks noChangeShapeType="1"/>
              </p:cNvSpPr>
              <p:nvPr/>
            </p:nvSpPr>
            <p:spPr bwMode="auto">
              <a:xfrm>
                <a:off x="766" y="1392"/>
                <a:ext cx="503" cy="104"/>
              </a:xfrm>
              <a:prstGeom prst="line">
                <a:avLst/>
              </a:prstGeom>
              <a:noFill/>
              <a:ln w="19050">
                <a:solidFill>
                  <a:srgbClr val="000000"/>
                </a:solidFill>
                <a:round/>
                <a:headEnd/>
                <a:tailEnd/>
              </a:ln>
            </p:spPr>
            <p:txBody>
              <a:bodyPr/>
              <a:lstStyle/>
              <a:p>
                <a:endParaRPr lang="en-US"/>
              </a:p>
            </p:txBody>
          </p:sp>
          <p:sp>
            <p:nvSpPr>
              <p:cNvPr id="250" name="Line 26"/>
              <p:cNvSpPr>
                <a:spLocks noChangeShapeType="1"/>
              </p:cNvSpPr>
              <p:nvPr/>
            </p:nvSpPr>
            <p:spPr bwMode="auto">
              <a:xfrm>
                <a:off x="1269" y="1496"/>
                <a:ext cx="1" cy="1"/>
              </a:xfrm>
              <a:prstGeom prst="line">
                <a:avLst/>
              </a:prstGeom>
              <a:noFill/>
              <a:ln w="19050">
                <a:solidFill>
                  <a:srgbClr val="000000"/>
                </a:solidFill>
                <a:round/>
                <a:headEnd/>
                <a:tailEnd/>
              </a:ln>
            </p:spPr>
            <p:txBody>
              <a:bodyPr/>
              <a:lstStyle/>
              <a:p>
                <a:endParaRPr lang="en-US"/>
              </a:p>
            </p:txBody>
          </p:sp>
          <p:sp>
            <p:nvSpPr>
              <p:cNvPr id="251" name="Line 27"/>
              <p:cNvSpPr>
                <a:spLocks noChangeShapeType="1"/>
              </p:cNvSpPr>
              <p:nvPr/>
            </p:nvSpPr>
            <p:spPr bwMode="auto">
              <a:xfrm>
                <a:off x="1269" y="1496"/>
                <a:ext cx="1" cy="1"/>
              </a:xfrm>
              <a:prstGeom prst="line">
                <a:avLst/>
              </a:prstGeom>
              <a:noFill/>
              <a:ln w="19050">
                <a:solidFill>
                  <a:srgbClr val="000000"/>
                </a:solidFill>
                <a:round/>
                <a:headEnd/>
                <a:tailEnd/>
              </a:ln>
            </p:spPr>
            <p:txBody>
              <a:bodyPr/>
              <a:lstStyle/>
              <a:p>
                <a:endParaRPr lang="en-US"/>
              </a:p>
            </p:txBody>
          </p:sp>
          <p:sp>
            <p:nvSpPr>
              <p:cNvPr id="252" name="Line 28"/>
              <p:cNvSpPr>
                <a:spLocks noChangeShapeType="1"/>
              </p:cNvSpPr>
              <p:nvPr/>
            </p:nvSpPr>
            <p:spPr bwMode="auto">
              <a:xfrm>
                <a:off x="1269" y="1496"/>
                <a:ext cx="1" cy="1"/>
              </a:xfrm>
              <a:prstGeom prst="line">
                <a:avLst/>
              </a:prstGeom>
              <a:noFill/>
              <a:ln w="19050">
                <a:solidFill>
                  <a:srgbClr val="000000"/>
                </a:solidFill>
                <a:round/>
                <a:headEnd/>
                <a:tailEnd/>
              </a:ln>
            </p:spPr>
            <p:txBody>
              <a:bodyPr/>
              <a:lstStyle/>
              <a:p>
                <a:endParaRPr lang="en-US"/>
              </a:p>
            </p:txBody>
          </p:sp>
          <p:sp>
            <p:nvSpPr>
              <p:cNvPr id="253" name="Line 29"/>
              <p:cNvSpPr>
                <a:spLocks noChangeShapeType="1"/>
              </p:cNvSpPr>
              <p:nvPr/>
            </p:nvSpPr>
            <p:spPr bwMode="auto">
              <a:xfrm>
                <a:off x="336" y="1610"/>
                <a:ext cx="145" cy="1"/>
              </a:xfrm>
              <a:prstGeom prst="line">
                <a:avLst/>
              </a:prstGeom>
              <a:noFill/>
              <a:ln w="19050">
                <a:solidFill>
                  <a:srgbClr val="000000"/>
                </a:solidFill>
                <a:round/>
                <a:headEnd/>
                <a:tailEnd/>
              </a:ln>
            </p:spPr>
            <p:txBody>
              <a:bodyPr/>
              <a:lstStyle/>
              <a:p>
                <a:endParaRPr lang="en-US"/>
              </a:p>
            </p:txBody>
          </p:sp>
          <p:sp>
            <p:nvSpPr>
              <p:cNvPr id="254" name="Line 30"/>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55" name="Line 31"/>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56" name="Line 32"/>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57" name="Line 33"/>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58" name="Line 34"/>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59" name="Line 35"/>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60" name="Oval 36"/>
              <p:cNvSpPr>
                <a:spLocks noChangeArrowheads="1"/>
              </p:cNvSpPr>
              <p:nvPr/>
            </p:nvSpPr>
            <p:spPr bwMode="auto">
              <a:xfrm>
                <a:off x="735" y="1361"/>
                <a:ext cx="78" cy="57"/>
              </a:xfrm>
              <a:prstGeom prst="ellipse">
                <a:avLst/>
              </a:prstGeom>
              <a:solidFill>
                <a:srgbClr val="E3FAFD"/>
              </a:solidFill>
              <a:ln w="19050">
                <a:solidFill>
                  <a:srgbClr val="000000"/>
                </a:solidFill>
                <a:round/>
                <a:headEnd/>
                <a:tailEnd/>
              </a:ln>
            </p:spPr>
            <p:txBody>
              <a:bodyPr/>
              <a:lstStyle/>
              <a:p>
                <a:endParaRPr lang="en-US"/>
              </a:p>
            </p:txBody>
          </p:sp>
          <p:sp>
            <p:nvSpPr>
              <p:cNvPr id="261" name="Line 37"/>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62" name="Line 38"/>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63" name="Line 39"/>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64" name="Oval 40"/>
              <p:cNvSpPr>
                <a:spLocks noChangeArrowheads="1"/>
              </p:cNvSpPr>
              <p:nvPr/>
            </p:nvSpPr>
            <p:spPr bwMode="auto">
              <a:xfrm>
                <a:off x="735" y="1361"/>
                <a:ext cx="78" cy="57"/>
              </a:xfrm>
              <a:prstGeom prst="ellipse">
                <a:avLst/>
              </a:prstGeom>
              <a:solidFill>
                <a:srgbClr val="E3FAFD"/>
              </a:solidFill>
              <a:ln w="19050">
                <a:solidFill>
                  <a:srgbClr val="000000"/>
                </a:solidFill>
                <a:round/>
                <a:headEnd/>
                <a:tailEnd/>
              </a:ln>
            </p:spPr>
            <p:txBody>
              <a:bodyPr/>
              <a:lstStyle/>
              <a:p>
                <a:endParaRPr lang="en-US"/>
              </a:p>
            </p:txBody>
          </p:sp>
          <p:sp>
            <p:nvSpPr>
              <p:cNvPr id="265" name="Line 41"/>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66" name="Line 42"/>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67" name="Line 43"/>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68" name="Line 44"/>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69" name="Line 45"/>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70" name="Line 46"/>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71" name="Line 47"/>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72" name="Line 48"/>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73" name="Line 49"/>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74" name="Line 50"/>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75" name="Line 51"/>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76" name="Line 52"/>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77" name="Line 53"/>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78" name="Line 54"/>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79" name="Line 55"/>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80" name="Oval 56"/>
              <p:cNvSpPr>
                <a:spLocks noChangeArrowheads="1"/>
              </p:cNvSpPr>
              <p:nvPr/>
            </p:nvSpPr>
            <p:spPr bwMode="auto">
              <a:xfrm>
                <a:off x="1217" y="1200"/>
                <a:ext cx="78" cy="67"/>
              </a:xfrm>
              <a:prstGeom prst="ellipse">
                <a:avLst/>
              </a:prstGeom>
              <a:solidFill>
                <a:srgbClr val="E3FAFD"/>
              </a:solidFill>
              <a:ln w="19050">
                <a:solidFill>
                  <a:srgbClr val="000000"/>
                </a:solidFill>
                <a:round/>
                <a:headEnd/>
                <a:tailEnd/>
              </a:ln>
            </p:spPr>
            <p:txBody>
              <a:bodyPr/>
              <a:lstStyle/>
              <a:p>
                <a:endParaRPr lang="en-US"/>
              </a:p>
            </p:txBody>
          </p:sp>
          <p:sp>
            <p:nvSpPr>
              <p:cNvPr id="281" name="Line 57"/>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82" name="Line 58"/>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83" name="Line 59"/>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84" name="Oval 60"/>
              <p:cNvSpPr>
                <a:spLocks noChangeArrowheads="1"/>
              </p:cNvSpPr>
              <p:nvPr/>
            </p:nvSpPr>
            <p:spPr bwMode="auto">
              <a:xfrm>
                <a:off x="1217" y="1200"/>
                <a:ext cx="78" cy="67"/>
              </a:xfrm>
              <a:prstGeom prst="ellipse">
                <a:avLst/>
              </a:prstGeom>
              <a:solidFill>
                <a:srgbClr val="E3FAFD"/>
              </a:solidFill>
              <a:ln w="19050">
                <a:solidFill>
                  <a:srgbClr val="000000"/>
                </a:solidFill>
                <a:round/>
                <a:headEnd/>
                <a:tailEnd/>
              </a:ln>
            </p:spPr>
            <p:txBody>
              <a:bodyPr/>
              <a:lstStyle/>
              <a:p>
                <a:endParaRPr lang="en-US"/>
              </a:p>
            </p:txBody>
          </p:sp>
          <p:sp>
            <p:nvSpPr>
              <p:cNvPr id="285" name="Line 61"/>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86" name="Line 62"/>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87" name="Line 63"/>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88" name="Line 64"/>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89" name="Line 65"/>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90" name="Line 66"/>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91" name="Line 67"/>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92" name="Line 68"/>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93" name="Line 69"/>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94" name="Line 70"/>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95" name="Line 71"/>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96" name="Line 72"/>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97" name="Line 73"/>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98" name="Line 74"/>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299" name="Line 75"/>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00" name="Oval 76"/>
              <p:cNvSpPr>
                <a:spLocks noChangeArrowheads="1"/>
              </p:cNvSpPr>
              <p:nvPr/>
            </p:nvSpPr>
            <p:spPr bwMode="auto">
              <a:xfrm>
                <a:off x="1217" y="1465"/>
                <a:ext cx="78" cy="63"/>
              </a:xfrm>
              <a:prstGeom prst="ellipse">
                <a:avLst/>
              </a:prstGeom>
              <a:solidFill>
                <a:srgbClr val="E3FAFD"/>
              </a:solidFill>
              <a:ln w="19050">
                <a:solidFill>
                  <a:srgbClr val="000000"/>
                </a:solidFill>
                <a:round/>
                <a:headEnd/>
                <a:tailEnd/>
              </a:ln>
            </p:spPr>
            <p:txBody>
              <a:bodyPr/>
              <a:lstStyle/>
              <a:p>
                <a:endParaRPr lang="en-US"/>
              </a:p>
            </p:txBody>
          </p:sp>
          <p:sp>
            <p:nvSpPr>
              <p:cNvPr id="301" name="Line 77"/>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02" name="Line 78"/>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03" name="Line 79"/>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04" name="Oval 80"/>
              <p:cNvSpPr>
                <a:spLocks noChangeArrowheads="1"/>
              </p:cNvSpPr>
              <p:nvPr/>
            </p:nvSpPr>
            <p:spPr bwMode="auto">
              <a:xfrm>
                <a:off x="1217" y="1465"/>
                <a:ext cx="78" cy="63"/>
              </a:xfrm>
              <a:prstGeom prst="ellipse">
                <a:avLst/>
              </a:prstGeom>
              <a:solidFill>
                <a:srgbClr val="E3FAFD"/>
              </a:solidFill>
              <a:ln w="19050">
                <a:solidFill>
                  <a:srgbClr val="000000"/>
                </a:solidFill>
                <a:round/>
                <a:headEnd/>
                <a:tailEnd/>
              </a:ln>
            </p:spPr>
            <p:txBody>
              <a:bodyPr/>
              <a:lstStyle/>
              <a:p>
                <a:endParaRPr lang="en-US"/>
              </a:p>
            </p:txBody>
          </p:sp>
          <p:sp>
            <p:nvSpPr>
              <p:cNvPr id="305" name="Line 81"/>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06" name="Line 82"/>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07" name="Line 83"/>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08" name="Line 84"/>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09" name="Line 85"/>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10" name="Line 86"/>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11" name="Line 87"/>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12" name="Line 88"/>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13" name="Line 89"/>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14" name="Line 90"/>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15" name="Line 91"/>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16" name="Line 92"/>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17" name="Line 93"/>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18" name="Line 94"/>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19" name="Line 95"/>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20" name="Line 96"/>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21" name="Line 97"/>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22" name="Line 98"/>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23" name="Line 99"/>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24" name="Line 100"/>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25" name="Line 101"/>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26" name="Line 102"/>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27" name="Line 103"/>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28" name="Line 104"/>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29" name="Line 105"/>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30" name="Line 106"/>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31" name="Line 107"/>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32" name="Line 108"/>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33" name="Line 109"/>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34" name="Line 110"/>
              <p:cNvSpPr>
                <a:spLocks noChangeShapeType="1"/>
              </p:cNvSpPr>
              <p:nvPr/>
            </p:nvSpPr>
            <p:spPr bwMode="auto">
              <a:xfrm>
                <a:off x="481" y="1610"/>
                <a:ext cx="1" cy="1"/>
              </a:xfrm>
              <a:prstGeom prst="line">
                <a:avLst/>
              </a:prstGeom>
              <a:noFill/>
              <a:ln w="19050">
                <a:solidFill>
                  <a:srgbClr val="000000"/>
                </a:solidFill>
                <a:round/>
                <a:headEnd/>
                <a:tailEnd/>
              </a:ln>
            </p:spPr>
            <p:txBody>
              <a:bodyPr/>
              <a:lstStyle/>
              <a:p>
                <a:endParaRPr lang="en-US"/>
              </a:p>
            </p:txBody>
          </p:sp>
          <p:sp>
            <p:nvSpPr>
              <p:cNvPr id="335" name="Line 111"/>
              <p:cNvSpPr>
                <a:spLocks noChangeShapeType="1"/>
              </p:cNvSpPr>
              <p:nvPr/>
            </p:nvSpPr>
            <p:spPr bwMode="auto">
              <a:xfrm>
                <a:off x="796" y="1829"/>
                <a:ext cx="1" cy="1"/>
              </a:xfrm>
              <a:prstGeom prst="line">
                <a:avLst/>
              </a:prstGeom>
              <a:noFill/>
              <a:ln w="19050">
                <a:solidFill>
                  <a:srgbClr val="000000"/>
                </a:solidFill>
                <a:round/>
                <a:headEnd/>
                <a:tailEnd/>
              </a:ln>
            </p:spPr>
            <p:txBody>
              <a:bodyPr/>
              <a:lstStyle/>
              <a:p>
                <a:endParaRPr lang="en-US"/>
              </a:p>
            </p:txBody>
          </p:sp>
          <p:sp>
            <p:nvSpPr>
              <p:cNvPr id="336" name="Line 112"/>
              <p:cNvSpPr>
                <a:spLocks noChangeShapeType="1"/>
              </p:cNvSpPr>
              <p:nvPr/>
            </p:nvSpPr>
            <p:spPr bwMode="auto">
              <a:xfrm>
                <a:off x="796" y="1829"/>
                <a:ext cx="1" cy="1"/>
              </a:xfrm>
              <a:prstGeom prst="line">
                <a:avLst/>
              </a:prstGeom>
              <a:noFill/>
              <a:ln w="19050">
                <a:solidFill>
                  <a:srgbClr val="000000"/>
                </a:solidFill>
                <a:round/>
                <a:headEnd/>
                <a:tailEnd/>
              </a:ln>
            </p:spPr>
            <p:txBody>
              <a:bodyPr/>
              <a:lstStyle/>
              <a:p>
                <a:endParaRPr lang="en-US"/>
              </a:p>
            </p:txBody>
          </p:sp>
          <p:sp>
            <p:nvSpPr>
              <p:cNvPr id="337" name="Line 113"/>
              <p:cNvSpPr>
                <a:spLocks noChangeShapeType="1"/>
              </p:cNvSpPr>
              <p:nvPr/>
            </p:nvSpPr>
            <p:spPr bwMode="auto">
              <a:xfrm>
                <a:off x="796" y="1829"/>
                <a:ext cx="1" cy="1"/>
              </a:xfrm>
              <a:prstGeom prst="line">
                <a:avLst/>
              </a:prstGeom>
              <a:noFill/>
              <a:ln w="19050">
                <a:solidFill>
                  <a:srgbClr val="000000"/>
                </a:solidFill>
                <a:round/>
                <a:headEnd/>
                <a:tailEnd/>
              </a:ln>
            </p:spPr>
            <p:txBody>
              <a:bodyPr/>
              <a:lstStyle/>
              <a:p>
                <a:endParaRPr lang="en-US"/>
              </a:p>
            </p:txBody>
          </p:sp>
          <p:sp>
            <p:nvSpPr>
              <p:cNvPr id="338" name="Line 114"/>
              <p:cNvSpPr>
                <a:spLocks noChangeShapeType="1"/>
              </p:cNvSpPr>
              <p:nvPr/>
            </p:nvSpPr>
            <p:spPr bwMode="auto">
              <a:xfrm flipV="1">
                <a:off x="796" y="1663"/>
                <a:ext cx="503" cy="166"/>
              </a:xfrm>
              <a:prstGeom prst="line">
                <a:avLst/>
              </a:prstGeom>
              <a:noFill/>
              <a:ln w="19050">
                <a:solidFill>
                  <a:srgbClr val="000000"/>
                </a:solidFill>
                <a:round/>
                <a:headEnd/>
                <a:tailEnd/>
              </a:ln>
            </p:spPr>
            <p:txBody>
              <a:bodyPr/>
              <a:lstStyle/>
              <a:p>
                <a:endParaRPr lang="en-US"/>
              </a:p>
            </p:txBody>
          </p:sp>
          <p:sp>
            <p:nvSpPr>
              <p:cNvPr id="339" name="Line 115"/>
              <p:cNvSpPr>
                <a:spLocks noChangeShapeType="1"/>
              </p:cNvSpPr>
              <p:nvPr/>
            </p:nvSpPr>
            <p:spPr bwMode="auto">
              <a:xfrm>
                <a:off x="1299" y="1663"/>
                <a:ext cx="1" cy="1"/>
              </a:xfrm>
              <a:prstGeom prst="line">
                <a:avLst/>
              </a:prstGeom>
              <a:noFill/>
              <a:ln w="19050">
                <a:solidFill>
                  <a:srgbClr val="000000"/>
                </a:solidFill>
                <a:round/>
                <a:headEnd/>
                <a:tailEnd/>
              </a:ln>
            </p:spPr>
            <p:txBody>
              <a:bodyPr/>
              <a:lstStyle/>
              <a:p>
                <a:endParaRPr lang="en-US"/>
              </a:p>
            </p:txBody>
          </p:sp>
          <p:sp>
            <p:nvSpPr>
              <p:cNvPr id="340" name="Line 116"/>
              <p:cNvSpPr>
                <a:spLocks noChangeShapeType="1"/>
              </p:cNvSpPr>
              <p:nvPr/>
            </p:nvSpPr>
            <p:spPr bwMode="auto">
              <a:xfrm>
                <a:off x="1299" y="1663"/>
                <a:ext cx="1" cy="1"/>
              </a:xfrm>
              <a:prstGeom prst="line">
                <a:avLst/>
              </a:prstGeom>
              <a:noFill/>
              <a:ln w="19050">
                <a:solidFill>
                  <a:srgbClr val="000000"/>
                </a:solidFill>
                <a:round/>
                <a:headEnd/>
                <a:tailEnd/>
              </a:ln>
            </p:spPr>
            <p:txBody>
              <a:bodyPr/>
              <a:lstStyle/>
              <a:p>
                <a:endParaRPr lang="en-US"/>
              </a:p>
            </p:txBody>
          </p:sp>
          <p:sp>
            <p:nvSpPr>
              <p:cNvPr id="341" name="Line 117"/>
              <p:cNvSpPr>
                <a:spLocks noChangeShapeType="1"/>
              </p:cNvSpPr>
              <p:nvPr/>
            </p:nvSpPr>
            <p:spPr bwMode="auto">
              <a:xfrm>
                <a:off x="1299" y="1663"/>
                <a:ext cx="1" cy="1"/>
              </a:xfrm>
              <a:prstGeom prst="line">
                <a:avLst/>
              </a:prstGeom>
              <a:noFill/>
              <a:ln w="19050">
                <a:solidFill>
                  <a:srgbClr val="000000"/>
                </a:solidFill>
                <a:round/>
                <a:headEnd/>
                <a:tailEnd/>
              </a:ln>
            </p:spPr>
            <p:txBody>
              <a:bodyPr/>
              <a:lstStyle/>
              <a:p>
                <a:endParaRPr lang="en-US"/>
              </a:p>
            </p:txBody>
          </p:sp>
          <p:sp>
            <p:nvSpPr>
              <p:cNvPr id="342" name="Line 118"/>
              <p:cNvSpPr>
                <a:spLocks noChangeShapeType="1"/>
              </p:cNvSpPr>
              <p:nvPr/>
            </p:nvSpPr>
            <p:spPr bwMode="auto">
              <a:xfrm>
                <a:off x="796" y="1829"/>
                <a:ext cx="503" cy="104"/>
              </a:xfrm>
              <a:prstGeom prst="line">
                <a:avLst/>
              </a:prstGeom>
              <a:noFill/>
              <a:ln w="19050">
                <a:solidFill>
                  <a:srgbClr val="000000"/>
                </a:solidFill>
                <a:round/>
                <a:headEnd/>
                <a:tailEnd/>
              </a:ln>
            </p:spPr>
            <p:txBody>
              <a:bodyPr/>
              <a:lstStyle/>
              <a:p>
                <a:endParaRPr lang="en-US"/>
              </a:p>
            </p:txBody>
          </p:sp>
          <p:sp>
            <p:nvSpPr>
              <p:cNvPr id="343" name="Line 119"/>
              <p:cNvSpPr>
                <a:spLocks noChangeShapeType="1"/>
              </p:cNvSpPr>
              <p:nvPr/>
            </p:nvSpPr>
            <p:spPr bwMode="auto">
              <a:xfrm>
                <a:off x="1299" y="1933"/>
                <a:ext cx="1" cy="1"/>
              </a:xfrm>
              <a:prstGeom prst="line">
                <a:avLst/>
              </a:prstGeom>
              <a:noFill/>
              <a:ln w="19050">
                <a:solidFill>
                  <a:srgbClr val="000000"/>
                </a:solidFill>
                <a:round/>
                <a:headEnd/>
                <a:tailEnd/>
              </a:ln>
            </p:spPr>
            <p:txBody>
              <a:bodyPr/>
              <a:lstStyle/>
              <a:p>
                <a:endParaRPr lang="en-US"/>
              </a:p>
            </p:txBody>
          </p:sp>
          <p:sp>
            <p:nvSpPr>
              <p:cNvPr id="344" name="Line 120"/>
              <p:cNvSpPr>
                <a:spLocks noChangeShapeType="1"/>
              </p:cNvSpPr>
              <p:nvPr/>
            </p:nvSpPr>
            <p:spPr bwMode="auto">
              <a:xfrm>
                <a:off x="1299" y="1933"/>
                <a:ext cx="1" cy="1"/>
              </a:xfrm>
              <a:prstGeom prst="line">
                <a:avLst/>
              </a:prstGeom>
              <a:noFill/>
              <a:ln w="19050">
                <a:solidFill>
                  <a:srgbClr val="000000"/>
                </a:solidFill>
                <a:round/>
                <a:headEnd/>
                <a:tailEnd/>
              </a:ln>
            </p:spPr>
            <p:txBody>
              <a:bodyPr/>
              <a:lstStyle/>
              <a:p>
                <a:endParaRPr lang="en-US"/>
              </a:p>
            </p:txBody>
          </p:sp>
          <p:sp>
            <p:nvSpPr>
              <p:cNvPr id="345" name="Line 121"/>
              <p:cNvSpPr>
                <a:spLocks noChangeShapeType="1"/>
              </p:cNvSpPr>
              <p:nvPr/>
            </p:nvSpPr>
            <p:spPr bwMode="auto">
              <a:xfrm>
                <a:off x="1299" y="1933"/>
                <a:ext cx="1" cy="1"/>
              </a:xfrm>
              <a:prstGeom prst="line">
                <a:avLst/>
              </a:prstGeom>
              <a:noFill/>
              <a:ln w="19050">
                <a:solidFill>
                  <a:srgbClr val="000000"/>
                </a:solidFill>
                <a:round/>
                <a:headEnd/>
                <a:tailEnd/>
              </a:ln>
            </p:spPr>
            <p:txBody>
              <a:bodyPr/>
              <a:lstStyle/>
              <a:p>
                <a:endParaRPr lang="en-US"/>
              </a:p>
            </p:txBody>
          </p:sp>
          <p:sp>
            <p:nvSpPr>
              <p:cNvPr id="346" name="Oval 122"/>
              <p:cNvSpPr>
                <a:spLocks noChangeArrowheads="1"/>
              </p:cNvSpPr>
              <p:nvPr/>
            </p:nvSpPr>
            <p:spPr bwMode="auto">
              <a:xfrm>
                <a:off x="765" y="1798"/>
                <a:ext cx="78" cy="57"/>
              </a:xfrm>
              <a:prstGeom prst="ellipse">
                <a:avLst/>
              </a:prstGeom>
              <a:solidFill>
                <a:srgbClr val="E3FAFD"/>
              </a:solidFill>
              <a:ln w="19050">
                <a:solidFill>
                  <a:srgbClr val="000000"/>
                </a:solidFill>
                <a:round/>
                <a:headEnd/>
                <a:tailEnd/>
              </a:ln>
            </p:spPr>
            <p:txBody>
              <a:bodyPr/>
              <a:lstStyle/>
              <a:p>
                <a:endParaRPr lang="en-US"/>
              </a:p>
            </p:txBody>
          </p:sp>
          <p:sp>
            <p:nvSpPr>
              <p:cNvPr id="347" name="Oval 123"/>
              <p:cNvSpPr>
                <a:spLocks noChangeArrowheads="1"/>
              </p:cNvSpPr>
              <p:nvPr/>
            </p:nvSpPr>
            <p:spPr bwMode="auto">
              <a:xfrm>
                <a:off x="765" y="1798"/>
                <a:ext cx="78" cy="57"/>
              </a:xfrm>
              <a:prstGeom prst="ellipse">
                <a:avLst/>
              </a:prstGeom>
              <a:solidFill>
                <a:srgbClr val="E3FAFD"/>
              </a:solidFill>
              <a:ln w="19050">
                <a:solidFill>
                  <a:srgbClr val="000000"/>
                </a:solidFill>
                <a:round/>
                <a:headEnd/>
                <a:tailEnd/>
              </a:ln>
            </p:spPr>
            <p:txBody>
              <a:bodyPr/>
              <a:lstStyle/>
              <a:p>
                <a:endParaRPr lang="en-US"/>
              </a:p>
            </p:txBody>
          </p:sp>
          <p:sp>
            <p:nvSpPr>
              <p:cNvPr id="348" name="Oval 124"/>
              <p:cNvSpPr>
                <a:spLocks noChangeArrowheads="1"/>
              </p:cNvSpPr>
              <p:nvPr/>
            </p:nvSpPr>
            <p:spPr bwMode="auto">
              <a:xfrm>
                <a:off x="1247" y="1637"/>
                <a:ext cx="78" cy="67"/>
              </a:xfrm>
              <a:prstGeom prst="ellipse">
                <a:avLst/>
              </a:prstGeom>
              <a:solidFill>
                <a:srgbClr val="E3FAFD"/>
              </a:solidFill>
              <a:ln w="19050">
                <a:solidFill>
                  <a:srgbClr val="000000"/>
                </a:solidFill>
                <a:round/>
                <a:headEnd/>
                <a:tailEnd/>
              </a:ln>
            </p:spPr>
            <p:txBody>
              <a:bodyPr/>
              <a:lstStyle/>
              <a:p>
                <a:endParaRPr lang="en-US"/>
              </a:p>
            </p:txBody>
          </p:sp>
          <p:sp>
            <p:nvSpPr>
              <p:cNvPr id="349" name="Oval 125"/>
              <p:cNvSpPr>
                <a:spLocks noChangeArrowheads="1"/>
              </p:cNvSpPr>
              <p:nvPr/>
            </p:nvSpPr>
            <p:spPr bwMode="auto">
              <a:xfrm>
                <a:off x="1247" y="1637"/>
                <a:ext cx="78" cy="67"/>
              </a:xfrm>
              <a:prstGeom prst="ellipse">
                <a:avLst/>
              </a:prstGeom>
              <a:solidFill>
                <a:srgbClr val="E3FAFD"/>
              </a:solidFill>
              <a:ln w="19050">
                <a:solidFill>
                  <a:srgbClr val="000000"/>
                </a:solidFill>
                <a:round/>
                <a:headEnd/>
                <a:tailEnd/>
              </a:ln>
            </p:spPr>
            <p:txBody>
              <a:bodyPr/>
              <a:lstStyle/>
              <a:p>
                <a:endParaRPr lang="en-US"/>
              </a:p>
            </p:txBody>
          </p:sp>
          <p:sp>
            <p:nvSpPr>
              <p:cNvPr id="350" name="Oval 126"/>
              <p:cNvSpPr>
                <a:spLocks noChangeArrowheads="1"/>
              </p:cNvSpPr>
              <p:nvPr/>
            </p:nvSpPr>
            <p:spPr bwMode="auto">
              <a:xfrm>
                <a:off x="1247" y="1902"/>
                <a:ext cx="78" cy="63"/>
              </a:xfrm>
              <a:prstGeom prst="ellipse">
                <a:avLst/>
              </a:prstGeom>
              <a:solidFill>
                <a:srgbClr val="E3FAFD"/>
              </a:solidFill>
              <a:ln w="19050">
                <a:solidFill>
                  <a:srgbClr val="000000"/>
                </a:solidFill>
                <a:round/>
                <a:headEnd/>
                <a:tailEnd/>
              </a:ln>
            </p:spPr>
            <p:txBody>
              <a:bodyPr/>
              <a:lstStyle/>
              <a:p>
                <a:endParaRPr lang="en-US"/>
              </a:p>
            </p:txBody>
          </p:sp>
          <p:sp>
            <p:nvSpPr>
              <p:cNvPr id="351" name="Oval 127"/>
              <p:cNvSpPr>
                <a:spLocks noChangeArrowheads="1"/>
              </p:cNvSpPr>
              <p:nvPr/>
            </p:nvSpPr>
            <p:spPr bwMode="auto">
              <a:xfrm>
                <a:off x="1247" y="1902"/>
                <a:ext cx="78" cy="63"/>
              </a:xfrm>
              <a:prstGeom prst="ellipse">
                <a:avLst/>
              </a:prstGeom>
              <a:solidFill>
                <a:srgbClr val="E3FAFD"/>
              </a:solidFill>
              <a:ln w="19050">
                <a:solidFill>
                  <a:srgbClr val="000000"/>
                </a:solidFill>
                <a:round/>
                <a:headEnd/>
                <a:tailEnd/>
              </a:ln>
            </p:spPr>
            <p:txBody>
              <a:bodyPr/>
              <a:lstStyle/>
              <a:p>
                <a:endParaRPr lang="en-US"/>
              </a:p>
            </p:txBody>
          </p:sp>
        </p:grpSp>
        <p:grpSp>
          <p:nvGrpSpPr>
            <p:cNvPr id="14" name="Group 128"/>
            <p:cNvGrpSpPr>
              <a:grpSpLocks/>
            </p:cNvGrpSpPr>
            <p:nvPr/>
          </p:nvGrpSpPr>
          <p:grpSpPr bwMode="auto">
            <a:xfrm>
              <a:off x="1958" y="971"/>
              <a:ext cx="165" cy="368"/>
              <a:chOff x="432" y="2160"/>
              <a:chExt cx="960" cy="720"/>
            </a:xfrm>
          </p:grpSpPr>
          <p:sp>
            <p:nvSpPr>
              <p:cNvPr id="144" name="Line 129"/>
              <p:cNvSpPr>
                <a:spLocks noChangeShapeType="1"/>
              </p:cNvSpPr>
              <p:nvPr/>
            </p:nvSpPr>
            <p:spPr bwMode="auto">
              <a:xfrm flipV="1">
                <a:off x="577" y="2352"/>
                <a:ext cx="285" cy="218"/>
              </a:xfrm>
              <a:prstGeom prst="line">
                <a:avLst/>
              </a:prstGeom>
              <a:noFill/>
              <a:ln w="19050">
                <a:solidFill>
                  <a:srgbClr val="000000"/>
                </a:solidFill>
                <a:round/>
                <a:headEnd/>
                <a:tailEnd/>
              </a:ln>
            </p:spPr>
            <p:txBody>
              <a:bodyPr/>
              <a:lstStyle/>
              <a:p>
                <a:endParaRPr lang="en-US"/>
              </a:p>
            </p:txBody>
          </p:sp>
          <p:sp>
            <p:nvSpPr>
              <p:cNvPr id="145" name="Line 130"/>
              <p:cNvSpPr>
                <a:spLocks noChangeShapeType="1"/>
              </p:cNvSpPr>
              <p:nvPr/>
            </p:nvSpPr>
            <p:spPr bwMode="auto">
              <a:xfrm>
                <a:off x="862" y="2352"/>
                <a:ext cx="1" cy="1"/>
              </a:xfrm>
              <a:prstGeom prst="line">
                <a:avLst/>
              </a:prstGeom>
              <a:noFill/>
              <a:ln w="19050">
                <a:solidFill>
                  <a:srgbClr val="000000"/>
                </a:solidFill>
                <a:round/>
                <a:headEnd/>
                <a:tailEnd/>
              </a:ln>
            </p:spPr>
            <p:txBody>
              <a:bodyPr/>
              <a:lstStyle/>
              <a:p>
                <a:endParaRPr lang="en-US"/>
              </a:p>
            </p:txBody>
          </p:sp>
          <p:sp>
            <p:nvSpPr>
              <p:cNvPr id="146" name="Line 131"/>
              <p:cNvSpPr>
                <a:spLocks noChangeShapeType="1"/>
              </p:cNvSpPr>
              <p:nvPr/>
            </p:nvSpPr>
            <p:spPr bwMode="auto">
              <a:xfrm>
                <a:off x="862" y="2352"/>
                <a:ext cx="1" cy="1"/>
              </a:xfrm>
              <a:prstGeom prst="line">
                <a:avLst/>
              </a:prstGeom>
              <a:noFill/>
              <a:ln w="19050">
                <a:solidFill>
                  <a:srgbClr val="000000"/>
                </a:solidFill>
                <a:round/>
                <a:headEnd/>
                <a:tailEnd/>
              </a:ln>
            </p:spPr>
            <p:txBody>
              <a:bodyPr/>
              <a:lstStyle/>
              <a:p>
                <a:endParaRPr lang="en-US"/>
              </a:p>
            </p:txBody>
          </p:sp>
          <p:sp>
            <p:nvSpPr>
              <p:cNvPr id="147" name="Line 132"/>
              <p:cNvSpPr>
                <a:spLocks noChangeShapeType="1"/>
              </p:cNvSpPr>
              <p:nvPr/>
            </p:nvSpPr>
            <p:spPr bwMode="auto">
              <a:xfrm>
                <a:off x="862" y="2352"/>
                <a:ext cx="1" cy="1"/>
              </a:xfrm>
              <a:prstGeom prst="line">
                <a:avLst/>
              </a:prstGeom>
              <a:noFill/>
              <a:ln w="19050">
                <a:solidFill>
                  <a:srgbClr val="000000"/>
                </a:solidFill>
                <a:round/>
                <a:headEnd/>
                <a:tailEnd/>
              </a:ln>
            </p:spPr>
            <p:txBody>
              <a:bodyPr/>
              <a:lstStyle/>
              <a:p>
                <a:endParaRPr lang="en-US"/>
              </a:p>
            </p:txBody>
          </p:sp>
          <p:sp>
            <p:nvSpPr>
              <p:cNvPr id="148" name="Line 133"/>
              <p:cNvSpPr>
                <a:spLocks noChangeShapeType="1"/>
              </p:cNvSpPr>
              <p:nvPr/>
            </p:nvSpPr>
            <p:spPr bwMode="auto">
              <a:xfrm>
                <a:off x="577" y="2570"/>
                <a:ext cx="767" cy="262"/>
              </a:xfrm>
              <a:prstGeom prst="line">
                <a:avLst/>
              </a:prstGeom>
              <a:noFill/>
              <a:ln w="19050">
                <a:solidFill>
                  <a:srgbClr val="FF3300"/>
                </a:solidFill>
                <a:round/>
                <a:headEnd/>
                <a:tailEnd/>
              </a:ln>
            </p:spPr>
            <p:txBody>
              <a:bodyPr/>
              <a:lstStyle/>
              <a:p>
                <a:endParaRPr lang="en-US"/>
              </a:p>
            </p:txBody>
          </p:sp>
          <p:sp>
            <p:nvSpPr>
              <p:cNvPr id="149" name="Line 134"/>
              <p:cNvSpPr>
                <a:spLocks noChangeShapeType="1"/>
              </p:cNvSpPr>
              <p:nvPr/>
            </p:nvSpPr>
            <p:spPr bwMode="auto">
              <a:xfrm flipV="1">
                <a:off x="862" y="2186"/>
                <a:ext cx="503" cy="166"/>
              </a:xfrm>
              <a:prstGeom prst="line">
                <a:avLst/>
              </a:prstGeom>
              <a:noFill/>
              <a:ln w="19050">
                <a:solidFill>
                  <a:srgbClr val="000000"/>
                </a:solidFill>
                <a:round/>
                <a:headEnd/>
                <a:tailEnd/>
              </a:ln>
            </p:spPr>
            <p:txBody>
              <a:bodyPr/>
              <a:lstStyle/>
              <a:p>
                <a:endParaRPr lang="en-US"/>
              </a:p>
            </p:txBody>
          </p:sp>
          <p:sp>
            <p:nvSpPr>
              <p:cNvPr id="150" name="Line 135"/>
              <p:cNvSpPr>
                <a:spLocks noChangeShapeType="1"/>
              </p:cNvSpPr>
              <p:nvPr/>
            </p:nvSpPr>
            <p:spPr bwMode="auto">
              <a:xfrm>
                <a:off x="1365" y="2186"/>
                <a:ext cx="1" cy="1"/>
              </a:xfrm>
              <a:prstGeom prst="line">
                <a:avLst/>
              </a:prstGeom>
              <a:noFill/>
              <a:ln w="19050">
                <a:solidFill>
                  <a:srgbClr val="000000"/>
                </a:solidFill>
                <a:round/>
                <a:headEnd/>
                <a:tailEnd/>
              </a:ln>
            </p:spPr>
            <p:txBody>
              <a:bodyPr/>
              <a:lstStyle/>
              <a:p>
                <a:endParaRPr lang="en-US"/>
              </a:p>
            </p:txBody>
          </p:sp>
          <p:sp>
            <p:nvSpPr>
              <p:cNvPr id="151" name="Line 136"/>
              <p:cNvSpPr>
                <a:spLocks noChangeShapeType="1"/>
              </p:cNvSpPr>
              <p:nvPr/>
            </p:nvSpPr>
            <p:spPr bwMode="auto">
              <a:xfrm>
                <a:off x="1365" y="2186"/>
                <a:ext cx="1" cy="1"/>
              </a:xfrm>
              <a:prstGeom prst="line">
                <a:avLst/>
              </a:prstGeom>
              <a:noFill/>
              <a:ln w="19050">
                <a:solidFill>
                  <a:srgbClr val="000000"/>
                </a:solidFill>
                <a:round/>
                <a:headEnd/>
                <a:tailEnd/>
              </a:ln>
            </p:spPr>
            <p:txBody>
              <a:bodyPr/>
              <a:lstStyle/>
              <a:p>
                <a:endParaRPr lang="en-US"/>
              </a:p>
            </p:txBody>
          </p:sp>
          <p:sp>
            <p:nvSpPr>
              <p:cNvPr id="152" name="Line 137"/>
              <p:cNvSpPr>
                <a:spLocks noChangeShapeType="1"/>
              </p:cNvSpPr>
              <p:nvPr/>
            </p:nvSpPr>
            <p:spPr bwMode="auto">
              <a:xfrm>
                <a:off x="1365" y="2186"/>
                <a:ext cx="1" cy="1"/>
              </a:xfrm>
              <a:prstGeom prst="line">
                <a:avLst/>
              </a:prstGeom>
              <a:noFill/>
              <a:ln w="19050">
                <a:solidFill>
                  <a:srgbClr val="000000"/>
                </a:solidFill>
                <a:round/>
                <a:headEnd/>
                <a:tailEnd/>
              </a:ln>
            </p:spPr>
            <p:txBody>
              <a:bodyPr/>
              <a:lstStyle/>
              <a:p>
                <a:endParaRPr lang="en-US"/>
              </a:p>
            </p:txBody>
          </p:sp>
          <p:sp>
            <p:nvSpPr>
              <p:cNvPr id="153" name="Line 138"/>
              <p:cNvSpPr>
                <a:spLocks noChangeShapeType="1"/>
              </p:cNvSpPr>
              <p:nvPr/>
            </p:nvSpPr>
            <p:spPr bwMode="auto">
              <a:xfrm>
                <a:off x="862" y="2352"/>
                <a:ext cx="503" cy="104"/>
              </a:xfrm>
              <a:prstGeom prst="line">
                <a:avLst/>
              </a:prstGeom>
              <a:noFill/>
              <a:ln w="19050">
                <a:solidFill>
                  <a:srgbClr val="000000"/>
                </a:solidFill>
                <a:round/>
                <a:headEnd/>
                <a:tailEnd/>
              </a:ln>
            </p:spPr>
            <p:txBody>
              <a:bodyPr/>
              <a:lstStyle/>
              <a:p>
                <a:endParaRPr lang="en-US"/>
              </a:p>
            </p:txBody>
          </p:sp>
          <p:sp>
            <p:nvSpPr>
              <p:cNvPr id="154" name="Line 139"/>
              <p:cNvSpPr>
                <a:spLocks noChangeShapeType="1"/>
              </p:cNvSpPr>
              <p:nvPr/>
            </p:nvSpPr>
            <p:spPr bwMode="auto">
              <a:xfrm>
                <a:off x="432" y="2570"/>
                <a:ext cx="145" cy="1"/>
              </a:xfrm>
              <a:prstGeom prst="line">
                <a:avLst/>
              </a:prstGeom>
              <a:noFill/>
              <a:ln w="19050">
                <a:solidFill>
                  <a:srgbClr val="000000"/>
                </a:solidFill>
                <a:round/>
                <a:headEnd/>
                <a:tailEnd/>
              </a:ln>
            </p:spPr>
            <p:txBody>
              <a:bodyPr/>
              <a:lstStyle/>
              <a:p>
                <a:endParaRPr lang="en-US"/>
              </a:p>
            </p:txBody>
          </p:sp>
          <p:sp>
            <p:nvSpPr>
              <p:cNvPr id="155" name="Line 140"/>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56" name="Line 141"/>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57" name="Line 142"/>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58" name="Line 143"/>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59" name="Line 144"/>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60" name="Line 145"/>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61" name="Oval 146"/>
              <p:cNvSpPr>
                <a:spLocks noChangeArrowheads="1"/>
              </p:cNvSpPr>
              <p:nvPr/>
            </p:nvSpPr>
            <p:spPr bwMode="auto">
              <a:xfrm>
                <a:off x="831" y="2321"/>
                <a:ext cx="78" cy="57"/>
              </a:xfrm>
              <a:prstGeom prst="ellipse">
                <a:avLst/>
              </a:prstGeom>
              <a:solidFill>
                <a:srgbClr val="E3FAFD"/>
              </a:solidFill>
              <a:ln w="19050">
                <a:solidFill>
                  <a:srgbClr val="000000"/>
                </a:solidFill>
                <a:round/>
                <a:headEnd/>
                <a:tailEnd/>
              </a:ln>
            </p:spPr>
            <p:txBody>
              <a:bodyPr/>
              <a:lstStyle/>
              <a:p>
                <a:endParaRPr lang="en-US"/>
              </a:p>
            </p:txBody>
          </p:sp>
          <p:sp>
            <p:nvSpPr>
              <p:cNvPr id="162" name="Line 147"/>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63" name="Line 148"/>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64" name="Line 149"/>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65" name="Oval 150"/>
              <p:cNvSpPr>
                <a:spLocks noChangeArrowheads="1"/>
              </p:cNvSpPr>
              <p:nvPr/>
            </p:nvSpPr>
            <p:spPr bwMode="auto">
              <a:xfrm>
                <a:off x="831" y="2321"/>
                <a:ext cx="78" cy="57"/>
              </a:xfrm>
              <a:prstGeom prst="ellipse">
                <a:avLst/>
              </a:prstGeom>
              <a:solidFill>
                <a:srgbClr val="E3FAFD"/>
              </a:solidFill>
              <a:ln w="19050">
                <a:solidFill>
                  <a:srgbClr val="000000"/>
                </a:solidFill>
                <a:round/>
                <a:headEnd/>
                <a:tailEnd/>
              </a:ln>
            </p:spPr>
            <p:txBody>
              <a:bodyPr/>
              <a:lstStyle/>
              <a:p>
                <a:endParaRPr lang="en-US"/>
              </a:p>
            </p:txBody>
          </p:sp>
          <p:sp>
            <p:nvSpPr>
              <p:cNvPr id="166" name="Line 151"/>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67" name="Line 152"/>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68" name="Line 153"/>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69" name="Line 154"/>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70" name="Line 155"/>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71" name="Line 156"/>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72" name="Line 157"/>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73" name="Line 158"/>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74" name="Line 159"/>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75" name="Line 160"/>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76" name="Line 161"/>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77" name="Line 162"/>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78" name="Line 163"/>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79" name="Line 164"/>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80" name="Line 165"/>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81" name="Oval 166"/>
              <p:cNvSpPr>
                <a:spLocks noChangeArrowheads="1"/>
              </p:cNvSpPr>
              <p:nvPr/>
            </p:nvSpPr>
            <p:spPr bwMode="auto">
              <a:xfrm>
                <a:off x="1313" y="2160"/>
                <a:ext cx="78" cy="67"/>
              </a:xfrm>
              <a:prstGeom prst="ellipse">
                <a:avLst/>
              </a:prstGeom>
              <a:solidFill>
                <a:srgbClr val="E3FAFD"/>
              </a:solidFill>
              <a:ln w="19050">
                <a:solidFill>
                  <a:srgbClr val="000000"/>
                </a:solidFill>
                <a:round/>
                <a:headEnd/>
                <a:tailEnd/>
              </a:ln>
            </p:spPr>
            <p:txBody>
              <a:bodyPr/>
              <a:lstStyle/>
              <a:p>
                <a:endParaRPr lang="en-US"/>
              </a:p>
            </p:txBody>
          </p:sp>
          <p:sp>
            <p:nvSpPr>
              <p:cNvPr id="182" name="Line 167"/>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83" name="Line 168"/>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84" name="Line 169"/>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85" name="Oval 170"/>
              <p:cNvSpPr>
                <a:spLocks noChangeArrowheads="1"/>
              </p:cNvSpPr>
              <p:nvPr/>
            </p:nvSpPr>
            <p:spPr bwMode="auto">
              <a:xfrm>
                <a:off x="1313" y="2160"/>
                <a:ext cx="78" cy="67"/>
              </a:xfrm>
              <a:prstGeom prst="ellipse">
                <a:avLst/>
              </a:prstGeom>
              <a:solidFill>
                <a:srgbClr val="E3FAFD"/>
              </a:solidFill>
              <a:ln w="19050">
                <a:solidFill>
                  <a:srgbClr val="000000"/>
                </a:solidFill>
                <a:round/>
                <a:headEnd/>
                <a:tailEnd/>
              </a:ln>
            </p:spPr>
            <p:txBody>
              <a:bodyPr/>
              <a:lstStyle/>
              <a:p>
                <a:endParaRPr lang="en-US"/>
              </a:p>
            </p:txBody>
          </p:sp>
          <p:sp>
            <p:nvSpPr>
              <p:cNvPr id="186" name="Line 171"/>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87" name="Line 172"/>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88" name="Line 173"/>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89" name="Line 174"/>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90" name="Line 175"/>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91" name="Line 176"/>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92" name="Line 177"/>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93" name="Line 178"/>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94" name="Line 179"/>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95" name="Line 180"/>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96" name="Line 181"/>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97" name="Line 182"/>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98" name="Line 183"/>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199" name="Line 184"/>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00" name="Line 185"/>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01" name="Oval 186"/>
              <p:cNvSpPr>
                <a:spLocks noChangeArrowheads="1"/>
              </p:cNvSpPr>
              <p:nvPr/>
            </p:nvSpPr>
            <p:spPr bwMode="auto">
              <a:xfrm>
                <a:off x="1313" y="2425"/>
                <a:ext cx="78" cy="63"/>
              </a:xfrm>
              <a:prstGeom prst="ellipse">
                <a:avLst/>
              </a:prstGeom>
              <a:solidFill>
                <a:srgbClr val="E3FAFD"/>
              </a:solidFill>
              <a:ln w="19050">
                <a:solidFill>
                  <a:srgbClr val="000000"/>
                </a:solidFill>
                <a:round/>
                <a:headEnd/>
                <a:tailEnd/>
              </a:ln>
            </p:spPr>
            <p:txBody>
              <a:bodyPr/>
              <a:lstStyle/>
              <a:p>
                <a:endParaRPr lang="en-US"/>
              </a:p>
            </p:txBody>
          </p:sp>
          <p:sp>
            <p:nvSpPr>
              <p:cNvPr id="202" name="Line 187"/>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03" name="Line 188"/>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04" name="Line 189"/>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05" name="Oval 190"/>
              <p:cNvSpPr>
                <a:spLocks noChangeArrowheads="1"/>
              </p:cNvSpPr>
              <p:nvPr/>
            </p:nvSpPr>
            <p:spPr bwMode="auto">
              <a:xfrm>
                <a:off x="1313" y="2425"/>
                <a:ext cx="78" cy="63"/>
              </a:xfrm>
              <a:prstGeom prst="ellipse">
                <a:avLst/>
              </a:prstGeom>
              <a:solidFill>
                <a:srgbClr val="E3FAFD"/>
              </a:solidFill>
              <a:ln w="19050">
                <a:solidFill>
                  <a:srgbClr val="000000"/>
                </a:solidFill>
                <a:round/>
                <a:headEnd/>
                <a:tailEnd/>
              </a:ln>
            </p:spPr>
            <p:txBody>
              <a:bodyPr/>
              <a:lstStyle/>
              <a:p>
                <a:endParaRPr lang="en-US"/>
              </a:p>
            </p:txBody>
          </p:sp>
          <p:sp>
            <p:nvSpPr>
              <p:cNvPr id="206" name="Line 191"/>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07" name="Line 192"/>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08" name="Line 193"/>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09" name="Line 194"/>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10" name="Line 195"/>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11" name="Line 196"/>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12" name="Line 197"/>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13" name="Line 198"/>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14" name="Line 199"/>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15" name="Line 200"/>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16" name="Line 201"/>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17" name="Line 202"/>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18" name="Line 203"/>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19" name="Line 204"/>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20" name="Line 205"/>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21" name="Line 206"/>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22" name="Line 207"/>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23" name="Line 208"/>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24" name="Line 209"/>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25" name="Line 210"/>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26" name="Line 211"/>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27" name="Line 212"/>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28" name="Line 213"/>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29" name="Line 214"/>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30" name="Line 215"/>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31" name="Line 216"/>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32" name="Line 217"/>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33" name="Line 218"/>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34" name="Line 219"/>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35" name="Line 220"/>
              <p:cNvSpPr>
                <a:spLocks noChangeShapeType="1"/>
              </p:cNvSpPr>
              <p:nvPr/>
            </p:nvSpPr>
            <p:spPr bwMode="auto">
              <a:xfrm>
                <a:off x="577" y="2570"/>
                <a:ext cx="1" cy="1"/>
              </a:xfrm>
              <a:prstGeom prst="line">
                <a:avLst/>
              </a:prstGeom>
              <a:noFill/>
              <a:ln w="19050">
                <a:solidFill>
                  <a:srgbClr val="000000"/>
                </a:solidFill>
                <a:round/>
                <a:headEnd/>
                <a:tailEnd/>
              </a:ln>
            </p:spPr>
            <p:txBody>
              <a:bodyPr/>
              <a:lstStyle/>
              <a:p>
                <a:endParaRPr lang="en-US"/>
              </a:p>
            </p:txBody>
          </p:sp>
          <p:sp>
            <p:nvSpPr>
              <p:cNvPr id="236" name="Line 221"/>
              <p:cNvSpPr>
                <a:spLocks noChangeShapeType="1"/>
              </p:cNvSpPr>
              <p:nvPr/>
            </p:nvSpPr>
            <p:spPr bwMode="auto">
              <a:xfrm>
                <a:off x="892" y="2789"/>
                <a:ext cx="1" cy="1"/>
              </a:xfrm>
              <a:prstGeom prst="line">
                <a:avLst/>
              </a:prstGeom>
              <a:noFill/>
              <a:ln w="19050">
                <a:solidFill>
                  <a:srgbClr val="000000"/>
                </a:solidFill>
                <a:round/>
                <a:headEnd/>
                <a:tailEnd/>
              </a:ln>
            </p:spPr>
            <p:txBody>
              <a:bodyPr/>
              <a:lstStyle/>
              <a:p>
                <a:endParaRPr lang="en-US"/>
              </a:p>
            </p:txBody>
          </p:sp>
          <p:sp>
            <p:nvSpPr>
              <p:cNvPr id="237" name="Line 222"/>
              <p:cNvSpPr>
                <a:spLocks noChangeShapeType="1"/>
              </p:cNvSpPr>
              <p:nvPr/>
            </p:nvSpPr>
            <p:spPr bwMode="auto">
              <a:xfrm>
                <a:off x="892" y="2789"/>
                <a:ext cx="1" cy="1"/>
              </a:xfrm>
              <a:prstGeom prst="line">
                <a:avLst/>
              </a:prstGeom>
              <a:noFill/>
              <a:ln w="19050">
                <a:solidFill>
                  <a:srgbClr val="000000"/>
                </a:solidFill>
                <a:round/>
                <a:headEnd/>
                <a:tailEnd/>
              </a:ln>
            </p:spPr>
            <p:txBody>
              <a:bodyPr/>
              <a:lstStyle/>
              <a:p>
                <a:endParaRPr lang="en-US"/>
              </a:p>
            </p:txBody>
          </p:sp>
          <p:sp>
            <p:nvSpPr>
              <p:cNvPr id="238" name="Line 223"/>
              <p:cNvSpPr>
                <a:spLocks noChangeShapeType="1"/>
              </p:cNvSpPr>
              <p:nvPr/>
            </p:nvSpPr>
            <p:spPr bwMode="auto">
              <a:xfrm>
                <a:off x="892" y="2789"/>
                <a:ext cx="1" cy="1"/>
              </a:xfrm>
              <a:prstGeom prst="line">
                <a:avLst/>
              </a:prstGeom>
              <a:noFill/>
              <a:ln w="19050">
                <a:solidFill>
                  <a:srgbClr val="000000"/>
                </a:solidFill>
                <a:round/>
                <a:headEnd/>
                <a:tailEnd/>
              </a:ln>
            </p:spPr>
            <p:txBody>
              <a:bodyPr/>
              <a:lstStyle/>
              <a:p>
                <a:endParaRPr lang="en-US"/>
              </a:p>
            </p:txBody>
          </p:sp>
          <p:sp>
            <p:nvSpPr>
              <p:cNvPr id="239" name="Oval 224"/>
              <p:cNvSpPr>
                <a:spLocks noChangeArrowheads="1"/>
              </p:cNvSpPr>
              <p:nvPr/>
            </p:nvSpPr>
            <p:spPr bwMode="auto">
              <a:xfrm>
                <a:off x="1314" y="2817"/>
                <a:ext cx="78" cy="63"/>
              </a:xfrm>
              <a:prstGeom prst="ellipse">
                <a:avLst/>
              </a:prstGeom>
              <a:solidFill>
                <a:srgbClr val="E3FAFD"/>
              </a:solidFill>
              <a:ln w="19050">
                <a:solidFill>
                  <a:srgbClr val="FF3300"/>
                </a:solidFill>
                <a:round/>
                <a:headEnd/>
                <a:tailEnd/>
              </a:ln>
            </p:spPr>
            <p:txBody>
              <a:bodyPr/>
              <a:lstStyle/>
              <a:p>
                <a:endParaRPr lang="en-US"/>
              </a:p>
            </p:txBody>
          </p:sp>
        </p:grpSp>
        <p:grpSp>
          <p:nvGrpSpPr>
            <p:cNvPr id="15" name="Group 225"/>
            <p:cNvGrpSpPr>
              <a:grpSpLocks/>
            </p:cNvGrpSpPr>
            <p:nvPr/>
          </p:nvGrpSpPr>
          <p:grpSpPr bwMode="auto">
            <a:xfrm>
              <a:off x="2264" y="944"/>
              <a:ext cx="199" cy="368"/>
              <a:chOff x="480" y="3046"/>
              <a:chExt cx="989" cy="986"/>
            </a:xfrm>
          </p:grpSpPr>
          <p:sp>
            <p:nvSpPr>
              <p:cNvPr id="32" name="Line 226"/>
              <p:cNvSpPr>
                <a:spLocks noChangeShapeType="1"/>
              </p:cNvSpPr>
              <p:nvPr/>
            </p:nvSpPr>
            <p:spPr bwMode="auto">
              <a:xfrm flipV="1">
                <a:off x="625" y="3264"/>
                <a:ext cx="287" cy="310"/>
              </a:xfrm>
              <a:prstGeom prst="line">
                <a:avLst/>
              </a:prstGeom>
              <a:noFill/>
              <a:ln w="19050">
                <a:solidFill>
                  <a:srgbClr val="FF3300"/>
                </a:solidFill>
                <a:round/>
                <a:headEnd/>
                <a:tailEnd/>
              </a:ln>
            </p:spPr>
            <p:txBody>
              <a:bodyPr/>
              <a:lstStyle/>
              <a:p>
                <a:endParaRPr lang="en-US"/>
              </a:p>
            </p:txBody>
          </p:sp>
          <p:sp>
            <p:nvSpPr>
              <p:cNvPr id="33" name="Line 227"/>
              <p:cNvSpPr>
                <a:spLocks noChangeShapeType="1"/>
              </p:cNvSpPr>
              <p:nvPr/>
            </p:nvSpPr>
            <p:spPr bwMode="auto">
              <a:xfrm>
                <a:off x="910" y="3238"/>
                <a:ext cx="1" cy="1"/>
              </a:xfrm>
              <a:prstGeom prst="line">
                <a:avLst/>
              </a:prstGeom>
              <a:noFill/>
              <a:ln w="19050">
                <a:solidFill>
                  <a:srgbClr val="000000"/>
                </a:solidFill>
                <a:round/>
                <a:headEnd/>
                <a:tailEnd/>
              </a:ln>
            </p:spPr>
            <p:txBody>
              <a:bodyPr/>
              <a:lstStyle/>
              <a:p>
                <a:endParaRPr lang="en-US"/>
              </a:p>
            </p:txBody>
          </p:sp>
          <p:sp>
            <p:nvSpPr>
              <p:cNvPr id="34" name="Line 228"/>
              <p:cNvSpPr>
                <a:spLocks noChangeShapeType="1"/>
              </p:cNvSpPr>
              <p:nvPr/>
            </p:nvSpPr>
            <p:spPr bwMode="auto">
              <a:xfrm>
                <a:off x="910" y="3238"/>
                <a:ext cx="1" cy="1"/>
              </a:xfrm>
              <a:prstGeom prst="line">
                <a:avLst/>
              </a:prstGeom>
              <a:noFill/>
              <a:ln w="19050">
                <a:solidFill>
                  <a:srgbClr val="000000"/>
                </a:solidFill>
                <a:round/>
                <a:headEnd/>
                <a:tailEnd/>
              </a:ln>
            </p:spPr>
            <p:txBody>
              <a:bodyPr/>
              <a:lstStyle/>
              <a:p>
                <a:endParaRPr lang="en-US"/>
              </a:p>
            </p:txBody>
          </p:sp>
          <p:sp>
            <p:nvSpPr>
              <p:cNvPr id="35" name="Line 229"/>
              <p:cNvSpPr>
                <a:spLocks noChangeShapeType="1"/>
              </p:cNvSpPr>
              <p:nvPr/>
            </p:nvSpPr>
            <p:spPr bwMode="auto">
              <a:xfrm>
                <a:off x="910" y="3238"/>
                <a:ext cx="1" cy="1"/>
              </a:xfrm>
              <a:prstGeom prst="line">
                <a:avLst/>
              </a:prstGeom>
              <a:noFill/>
              <a:ln w="19050">
                <a:solidFill>
                  <a:srgbClr val="000000"/>
                </a:solidFill>
                <a:round/>
                <a:headEnd/>
                <a:tailEnd/>
              </a:ln>
            </p:spPr>
            <p:txBody>
              <a:bodyPr/>
              <a:lstStyle/>
              <a:p>
                <a:endParaRPr lang="en-US"/>
              </a:p>
            </p:txBody>
          </p:sp>
          <p:sp>
            <p:nvSpPr>
              <p:cNvPr id="36" name="Line 230"/>
              <p:cNvSpPr>
                <a:spLocks noChangeShapeType="1"/>
              </p:cNvSpPr>
              <p:nvPr/>
            </p:nvSpPr>
            <p:spPr bwMode="auto">
              <a:xfrm>
                <a:off x="625" y="3574"/>
                <a:ext cx="287" cy="314"/>
              </a:xfrm>
              <a:prstGeom prst="line">
                <a:avLst/>
              </a:prstGeom>
              <a:noFill/>
              <a:ln w="19050">
                <a:solidFill>
                  <a:srgbClr val="FF3300"/>
                </a:solidFill>
                <a:round/>
                <a:headEnd/>
                <a:tailEnd/>
              </a:ln>
            </p:spPr>
            <p:txBody>
              <a:bodyPr/>
              <a:lstStyle/>
              <a:p>
                <a:endParaRPr lang="en-US"/>
              </a:p>
            </p:txBody>
          </p:sp>
          <p:sp>
            <p:nvSpPr>
              <p:cNvPr id="37" name="Line 231"/>
              <p:cNvSpPr>
                <a:spLocks noChangeShapeType="1"/>
              </p:cNvSpPr>
              <p:nvPr/>
            </p:nvSpPr>
            <p:spPr bwMode="auto">
              <a:xfrm flipV="1">
                <a:off x="910" y="3072"/>
                <a:ext cx="503" cy="166"/>
              </a:xfrm>
              <a:prstGeom prst="line">
                <a:avLst/>
              </a:prstGeom>
              <a:noFill/>
              <a:ln w="19050">
                <a:solidFill>
                  <a:srgbClr val="000000"/>
                </a:solidFill>
                <a:round/>
                <a:headEnd/>
                <a:tailEnd/>
              </a:ln>
            </p:spPr>
            <p:txBody>
              <a:bodyPr/>
              <a:lstStyle/>
              <a:p>
                <a:endParaRPr lang="en-US"/>
              </a:p>
            </p:txBody>
          </p:sp>
          <p:sp>
            <p:nvSpPr>
              <p:cNvPr id="38" name="Line 232"/>
              <p:cNvSpPr>
                <a:spLocks noChangeShapeType="1"/>
              </p:cNvSpPr>
              <p:nvPr/>
            </p:nvSpPr>
            <p:spPr bwMode="auto">
              <a:xfrm>
                <a:off x="1413" y="3072"/>
                <a:ext cx="1" cy="1"/>
              </a:xfrm>
              <a:prstGeom prst="line">
                <a:avLst/>
              </a:prstGeom>
              <a:noFill/>
              <a:ln w="19050">
                <a:solidFill>
                  <a:srgbClr val="000000"/>
                </a:solidFill>
                <a:round/>
                <a:headEnd/>
                <a:tailEnd/>
              </a:ln>
            </p:spPr>
            <p:txBody>
              <a:bodyPr/>
              <a:lstStyle/>
              <a:p>
                <a:endParaRPr lang="en-US"/>
              </a:p>
            </p:txBody>
          </p:sp>
          <p:sp>
            <p:nvSpPr>
              <p:cNvPr id="39" name="Line 233"/>
              <p:cNvSpPr>
                <a:spLocks noChangeShapeType="1"/>
              </p:cNvSpPr>
              <p:nvPr/>
            </p:nvSpPr>
            <p:spPr bwMode="auto">
              <a:xfrm>
                <a:off x="1413" y="3072"/>
                <a:ext cx="1" cy="1"/>
              </a:xfrm>
              <a:prstGeom prst="line">
                <a:avLst/>
              </a:prstGeom>
              <a:noFill/>
              <a:ln w="19050">
                <a:solidFill>
                  <a:srgbClr val="000000"/>
                </a:solidFill>
                <a:round/>
                <a:headEnd/>
                <a:tailEnd/>
              </a:ln>
            </p:spPr>
            <p:txBody>
              <a:bodyPr/>
              <a:lstStyle/>
              <a:p>
                <a:endParaRPr lang="en-US"/>
              </a:p>
            </p:txBody>
          </p:sp>
          <p:sp>
            <p:nvSpPr>
              <p:cNvPr id="40" name="Line 234"/>
              <p:cNvSpPr>
                <a:spLocks noChangeShapeType="1"/>
              </p:cNvSpPr>
              <p:nvPr/>
            </p:nvSpPr>
            <p:spPr bwMode="auto">
              <a:xfrm>
                <a:off x="1413" y="3072"/>
                <a:ext cx="1" cy="1"/>
              </a:xfrm>
              <a:prstGeom prst="line">
                <a:avLst/>
              </a:prstGeom>
              <a:noFill/>
              <a:ln w="19050">
                <a:solidFill>
                  <a:srgbClr val="000000"/>
                </a:solidFill>
                <a:round/>
                <a:headEnd/>
                <a:tailEnd/>
              </a:ln>
            </p:spPr>
            <p:txBody>
              <a:bodyPr/>
              <a:lstStyle/>
              <a:p>
                <a:endParaRPr lang="en-US"/>
              </a:p>
            </p:txBody>
          </p:sp>
          <p:sp>
            <p:nvSpPr>
              <p:cNvPr id="41" name="Line 235"/>
              <p:cNvSpPr>
                <a:spLocks noChangeShapeType="1"/>
              </p:cNvSpPr>
              <p:nvPr/>
            </p:nvSpPr>
            <p:spPr bwMode="auto">
              <a:xfrm>
                <a:off x="910" y="3238"/>
                <a:ext cx="503" cy="104"/>
              </a:xfrm>
              <a:prstGeom prst="line">
                <a:avLst/>
              </a:prstGeom>
              <a:noFill/>
              <a:ln w="19050">
                <a:solidFill>
                  <a:srgbClr val="000000"/>
                </a:solidFill>
                <a:round/>
                <a:headEnd/>
                <a:tailEnd/>
              </a:ln>
            </p:spPr>
            <p:txBody>
              <a:bodyPr/>
              <a:lstStyle/>
              <a:p>
                <a:endParaRPr lang="en-US"/>
              </a:p>
            </p:txBody>
          </p:sp>
          <p:sp>
            <p:nvSpPr>
              <p:cNvPr id="42" name="Line 236"/>
              <p:cNvSpPr>
                <a:spLocks noChangeShapeType="1"/>
              </p:cNvSpPr>
              <p:nvPr/>
            </p:nvSpPr>
            <p:spPr bwMode="auto">
              <a:xfrm>
                <a:off x="1413" y="3342"/>
                <a:ext cx="1" cy="1"/>
              </a:xfrm>
              <a:prstGeom prst="line">
                <a:avLst/>
              </a:prstGeom>
              <a:noFill/>
              <a:ln w="19050">
                <a:solidFill>
                  <a:srgbClr val="000000"/>
                </a:solidFill>
                <a:round/>
                <a:headEnd/>
                <a:tailEnd/>
              </a:ln>
            </p:spPr>
            <p:txBody>
              <a:bodyPr/>
              <a:lstStyle/>
              <a:p>
                <a:endParaRPr lang="en-US"/>
              </a:p>
            </p:txBody>
          </p:sp>
          <p:sp>
            <p:nvSpPr>
              <p:cNvPr id="43" name="Line 237"/>
              <p:cNvSpPr>
                <a:spLocks noChangeShapeType="1"/>
              </p:cNvSpPr>
              <p:nvPr/>
            </p:nvSpPr>
            <p:spPr bwMode="auto">
              <a:xfrm>
                <a:off x="1413" y="3342"/>
                <a:ext cx="1" cy="1"/>
              </a:xfrm>
              <a:prstGeom prst="line">
                <a:avLst/>
              </a:prstGeom>
              <a:noFill/>
              <a:ln w="19050">
                <a:solidFill>
                  <a:srgbClr val="000000"/>
                </a:solidFill>
                <a:round/>
                <a:headEnd/>
                <a:tailEnd/>
              </a:ln>
            </p:spPr>
            <p:txBody>
              <a:bodyPr/>
              <a:lstStyle/>
              <a:p>
                <a:endParaRPr lang="en-US"/>
              </a:p>
            </p:txBody>
          </p:sp>
          <p:sp>
            <p:nvSpPr>
              <p:cNvPr id="44" name="Line 238"/>
              <p:cNvSpPr>
                <a:spLocks noChangeShapeType="1"/>
              </p:cNvSpPr>
              <p:nvPr/>
            </p:nvSpPr>
            <p:spPr bwMode="auto">
              <a:xfrm>
                <a:off x="1413" y="3342"/>
                <a:ext cx="1" cy="1"/>
              </a:xfrm>
              <a:prstGeom prst="line">
                <a:avLst/>
              </a:prstGeom>
              <a:noFill/>
              <a:ln w="19050">
                <a:solidFill>
                  <a:srgbClr val="000000"/>
                </a:solidFill>
                <a:round/>
                <a:headEnd/>
                <a:tailEnd/>
              </a:ln>
            </p:spPr>
            <p:txBody>
              <a:bodyPr/>
              <a:lstStyle/>
              <a:p>
                <a:endParaRPr lang="en-US"/>
              </a:p>
            </p:txBody>
          </p:sp>
          <p:sp>
            <p:nvSpPr>
              <p:cNvPr id="45" name="Line 239"/>
              <p:cNvSpPr>
                <a:spLocks noChangeShapeType="1"/>
              </p:cNvSpPr>
              <p:nvPr/>
            </p:nvSpPr>
            <p:spPr bwMode="auto">
              <a:xfrm>
                <a:off x="480" y="3574"/>
                <a:ext cx="145" cy="1"/>
              </a:xfrm>
              <a:prstGeom prst="line">
                <a:avLst/>
              </a:prstGeom>
              <a:noFill/>
              <a:ln w="19050">
                <a:solidFill>
                  <a:srgbClr val="000000"/>
                </a:solidFill>
                <a:round/>
                <a:headEnd/>
                <a:tailEnd/>
              </a:ln>
            </p:spPr>
            <p:txBody>
              <a:bodyPr/>
              <a:lstStyle/>
              <a:p>
                <a:endParaRPr lang="en-US"/>
              </a:p>
            </p:txBody>
          </p:sp>
          <p:sp>
            <p:nvSpPr>
              <p:cNvPr id="46" name="Line 240"/>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47" name="Line 241"/>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48" name="Line 242"/>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49" name="Line 243"/>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50" name="Line 244"/>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51" name="Line 245"/>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52" name="Oval 246"/>
              <p:cNvSpPr>
                <a:spLocks noChangeArrowheads="1"/>
              </p:cNvSpPr>
              <p:nvPr/>
            </p:nvSpPr>
            <p:spPr bwMode="auto">
              <a:xfrm>
                <a:off x="879" y="3207"/>
                <a:ext cx="78" cy="57"/>
              </a:xfrm>
              <a:prstGeom prst="ellipse">
                <a:avLst/>
              </a:prstGeom>
              <a:solidFill>
                <a:srgbClr val="E3FAFD"/>
              </a:solidFill>
              <a:ln w="19050">
                <a:solidFill>
                  <a:srgbClr val="000000"/>
                </a:solidFill>
                <a:round/>
                <a:headEnd/>
                <a:tailEnd/>
              </a:ln>
            </p:spPr>
            <p:txBody>
              <a:bodyPr/>
              <a:lstStyle/>
              <a:p>
                <a:endParaRPr lang="en-US"/>
              </a:p>
            </p:txBody>
          </p:sp>
          <p:sp>
            <p:nvSpPr>
              <p:cNvPr id="53" name="Line 247"/>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54" name="Line 248"/>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55" name="Line 249"/>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56" name="Oval 250"/>
              <p:cNvSpPr>
                <a:spLocks noChangeArrowheads="1"/>
              </p:cNvSpPr>
              <p:nvPr/>
            </p:nvSpPr>
            <p:spPr bwMode="auto">
              <a:xfrm>
                <a:off x="879" y="3207"/>
                <a:ext cx="78" cy="57"/>
              </a:xfrm>
              <a:prstGeom prst="ellipse">
                <a:avLst/>
              </a:prstGeom>
              <a:solidFill>
                <a:srgbClr val="E3FAFD"/>
              </a:solidFill>
              <a:ln w="19050">
                <a:solidFill>
                  <a:srgbClr val="000000"/>
                </a:solidFill>
                <a:round/>
                <a:headEnd/>
                <a:tailEnd/>
              </a:ln>
            </p:spPr>
            <p:txBody>
              <a:bodyPr/>
              <a:lstStyle/>
              <a:p>
                <a:endParaRPr lang="en-US"/>
              </a:p>
            </p:txBody>
          </p:sp>
          <p:sp>
            <p:nvSpPr>
              <p:cNvPr id="57" name="Line 251"/>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58" name="Line 252"/>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59" name="Line 253"/>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60" name="Line 254"/>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61" name="Line 255"/>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62" name="Line 256"/>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63" name="Line 257"/>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64" name="Line 258"/>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65" name="Line 259"/>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66" name="Line 260"/>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67" name="Line 261"/>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68" name="Line 262"/>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69" name="Line 263"/>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70" name="Line 264"/>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71" name="Line 265"/>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72" name="Oval 266"/>
              <p:cNvSpPr>
                <a:spLocks noChangeArrowheads="1"/>
              </p:cNvSpPr>
              <p:nvPr/>
            </p:nvSpPr>
            <p:spPr bwMode="auto">
              <a:xfrm>
                <a:off x="1361" y="3046"/>
                <a:ext cx="78" cy="67"/>
              </a:xfrm>
              <a:prstGeom prst="ellipse">
                <a:avLst/>
              </a:prstGeom>
              <a:solidFill>
                <a:srgbClr val="E3FAFD"/>
              </a:solidFill>
              <a:ln w="19050">
                <a:solidFill>
                  <a:srgbClr val="000000"/>
                </a:solidFill>
                <a:round/>
                <a:headEnd/>
                <a:tailEnd/>
              </a:ln>
            </p:spPr>
            <p:txBody>
              <a:bodyPr/>
              <a:lstStyle/>
              <a:p>
                <a:endParaRPr lang="en-US"/>
              </a:p>
            </p:txBody>
          </p:sp>
          <p:sp>
            <p:nvSpPr>
              <p:cNvPr id="73" name="Line 267"/>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74" name="Line 268"/>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75" name="Line 269"/>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76" name="Oval 270"/>
              <p:cNvSpPr>
                <a:spLocks noChangeArrowheads="1"/>
              </p:cNvSpPr>
              <p:nvPr/>
            </p:nvSpPr>
            <p:spPr bwMode="auto">
              <a:xfrm>
                <a:off x="1361" y="3046"/>
                <a:ext cx="78" cy="67"/>
              </a:xfrm>
              <a:prstGeom prst="ellipse">
                <a:avLst/>
              </a:prstGeom>
              <a:solidFill>
                <a:srgbClr val="E3FAFD"/>
              </a:solidFill>
              <a:ln w="19050">
                <a:solidFill>
                  <a:srgbClr val="000000"/>
                </a:solidFill>
                <a:round/>
                <a:headEnd/>
                <a:tailEnd/>
              </a:ln>
            </p:spPr>
            <p:txBody>
              <a:bodyPr/>
              <a:lstStyle/>
              <a:p>
                <a:endParaRPr lang="en-US"/>
              </a:p>
            </p:txBody>
          </p:sp>
          <p:sp>
            <p:nvSpPr>
              <p:cNvPr id="77" name="Line 271"/>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78" name="Line 272"/>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79" name="Line 273"/>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80" name="Line 274"/>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81" name="Line 275"/>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82" name="Line 276"/>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83" name="Line 277"/>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84" name="Line 278"/>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85" name="Line 279"/>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86" name="Line 280"/>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87" name="Line 281"/>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88" name="Line 282"/>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89" name="Line 283"/>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90" name="Line 284"/>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91" name="Line 285"/>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92" name="Oval 286"/>
              <p:cNvSpPr>
                <a:spLocks noChangeArrowheads="1"/>
              </p:cNvSpPr>
              <p:nvPr/>
            </p:nvSpPr>
            <p:spPr bwMode="auto">
              <a:xfrm>
                <a:off x="1361" y="3311"/>
                <a:ext cx="78" cy="63"/>
              </a:xfrm>
              <a:prstGeom prst="ellipse">
                <a:avLst/>
              </a:prstGeom>
              <a:solidFill>
                <a:srgbClr val="E3FAFD"/>
              </a:solidFill>
              <a:ln w="19050">
                <a:solidFill>
                  <a:srgbClr val="000000"/>
                </a:solidFill>
                <a:round/>
                <a:headEnd/>
                <a:tailEnd/>
              </a:ln>
            </p:spPr>
            <p:txBody>
              <a:bodyPr/>
              <a:lstStyle/>
              <a:p>
                <a:endParaRPr lang="en-US"/>
              </a:p>
            </p:txBody>
          </p:sp>
          <p:sp>
            <p:nvSpPr>
              <p:cNvPr id="93" name="Line 287"/>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94" name="Line 288"/>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95" name="Line 289"/>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96" name="Oval 290"/>
              <p:cNvSpPr>
                <a:spLocks noChangeArrowheads="1"/>
              </p:cNvSpPr>
              <p:nvPr/>
            </p:nvSpPr>
            <p:spPr bwMode="auto">
              <a:xfrm>
                <a:off x="1361" y="3311"/>
                <a:ext cx="78" cy="63"/>
              </a:xfrm>
              <a:prstGeom prst="ellipse">
                <a:avLst/>
              </a:prstGeom>
              <a:solidFill>
                <a:srgbClr val="E3FAFD"/>
              </a:solidFill>
              <a:ln w="19050">
                <a:solidFill>
                  <a:srgbClr val="000000"/>
                </a:solidFill>
                <a:round/>
                <a:headEnd/>
                <a:tailEnd/>
              </a:ln>
            </p:spPr>
            <p:txBody>
              <a:bodyPr/>
              <a:lstStyle/>
              <a:p>
                <a:endParaRPr lang="en-US"/>
              </a:p>
            </p:txBody>
          </p:sp>
          <p:sp>
            <p:nvSpPr>
              <p:cNvPr id="97" name="Line 291"/>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98" name="Line 292"/>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99" name="Line 293"/>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00" name="Line 294"/>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01" name="Line 295"/>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02" name="Line 296"/>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03" name="Line 297"/>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04" name="Line 298"/>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05" name="Line 299"/>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06" name="Line 300"/>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07" name="Line 301"/>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08" name="Line 302"/>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09" name="Line 303"/>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10" name="Line 304"/>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11" name="Line 305"/>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12" name="Line 306"/>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13" name="Line 307"/>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14" name="Line 308"/>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15" name="Line 309"/>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16" name="Line 310"/>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17" name="Line 311"/>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18" name="Line 312"/>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19" name="Line 313"/>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20" name="Line 314"/>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21" name="Line 315"/>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22" name="Line 316"/>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23" name="Line 317"/>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24" name="Line 318"/>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25" name="Line 319"/>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26" name="Line 320"/>
              <p:cNvSpPr>
                <a:spLocks noChangeShapeType="1"/>
              </p:cNvSpPr>
              <p:nvPr/>
            </p:nvSpPr>
            <p:spPr bwMode="auto">
              <a:xfrm>
                <a:off x="625" y="3574"/>
                <a:ext cx="1" cy="1"/>
              </a:xfrm>
              <a:prstGeom prst="line">
                <a:avLst/>
              </a:prstGeom>
              <a:noFill/>
              <a:ln w="19050">
                <a:solidFill>
                  <a:srgbClr val="000000"/>
                </a:solidFill>
                <a:round/>
                <a:headEnd/>
                <a:tailEnd/>
              </a:ln>
            </p:spPr>
            <p:txBody>
              <a:bodyPr/>
              <a:lstStyle/>
              <a:p>
                <a:endParaRPr lang="en-US"/>
              </a:p>
            </p:txBody>
          </p:sp>
          <p:sp>
            <p:nvSpPr>
              <p:cNvPr id="127" name="Line 321"/>
              <p:cNvSpPr>
                <a:spLocks noChangeShapeType="1"/>
              </p:cNvSpPr>
              <p:nvPr/>
            </p:nvSpPr>
            <p:spPr bwMode="auto">
              <a:xfrm>
                <a:off x="940" y="3896"/>
                <a:ext cx="1" cy="1"/>
              </a:xfrm>
              <a:prstGeom prst="line">
                <a:avLst/>
              </a:prstGeom>
              <a:noFill/>
              <a:ln w="19050">
                <a:solidFill>
                  <a:srgbClr val="000000"/>
                </a:solidFill>
                <a:round/>
                <a:headEnd/>
                <a:tailEnd/>
              </a:ln>
            </p:spPr>
            <p:txBody>
              <a:bodyPr/>
              <a:lstStyle/>
              <a:p>
                <a:endParaRPr lang="en-US"/>
              </a:p>
            </p:txBody>
          </p:sp>
          <p:sp>
            <p:nvSpPr>
              <p:cNvPr id="128" name="Line 322"/>
              <p:cNvSpPr>
                <a:spLocks noChangeShapeType="1"/>
              </p:cNvSpPr>
              <p:nvPr/>
            </p:nvSpPr>
            <p:spPr bwMode="auto">
              <a:xfrm>
                <a:off x="940" y="3896"/>
                <a:ext cx="1" cy="1"/>
              </a:xfrm>
              <a:prstGeom prst="line">
                <a:avLst/>
              </a:prstGeom>
              <a:noFill/>
              <a:ln w="19050">
                <a:solidFill>
                  <a:srgbClr val="000000"/>
                </a:solidFill>
                <a:round/>
                <a:headEnd/>
                <a:tailEnd/>
              </a:ln>
            </p:spPr>
            <p:txBody>
              <a:bodyPr/>
              <a:lstStyle/>
              <a:p>
                <a:endParaRPr lang="en-US"/>
              </a:p>
            </p:txBody>
          </p:sp>
          <p:sp>
            <p:nvSpPr>
              <p:cNvPr id="129" name="Line 323"/>
              <p:cNvSpPr>
                <a:spLocks noChangeShapeType="1"/>
              </p:cNvSpPr>
              <p:nvPr/>
            </p:nvSpPr>
            <p:spPr bwMode="auto">
              <a:xfrm>
                <a:off x="940" y="3896"/>
                <a:ext cx="1" cy="1"/>
              </a:xfrm>
              <a:prstGeom prst="line">
                <a:avLst/>
              </a:prstGeom>
              <a:noFill/>
              <a:ln w="19050">
                <a:solidFill>
                  <a:srgbClr val="000000"/>
                </a:solidFill>
                <a:round/>
                <a:headEnd/>
                <a:tailEnd/>
              </a:ln>
            </p:spPr>
            <p:txBody>
              <a:bodyPr/>
              <a:lstStyle/>
              <a:p>
                <a:endParaRPr lang="en-US"/>
              </a:p>
            </p:txBody>
          </p:sp>
          <p:sp>
            <p:nvSpPr>
              <p:cNvPr id="130" name="Line 324"/>
              <p:cNvSpPr>
                <a:spLocks noChangeShapeType="1"/>
              </p:cNvSpPr>
              <p:nvPr/>
            </p:nvSpPr>
            <p:spPr bwMode="auto">
              <a:xfrm flipV="1">
                <a:off x="940" y="3730"/>
                <a:ext cx="503" cy="166"/>
              </a:xfrm>
              <a:prstGeom prst="line">
                <a:avLst/>
              </a:prstGeom>
              <a:noFill/>
              <a:ln w="19050">
                <a:solidFill>
                  <a:srgbClr val="000000"/>
                </a:solidFill>
                <a:round/>
                <a:headEnd/>
                <a:tailEnd/>
              </a:ln>
            </p:spPr>
            <p:txBody>
              <a:bodyPr/>
              <a:lstStyle/>
              <a:p>
                <a:endParaRPr lang="en-US"/>
              </a:p>
            </p:txBody>
          </p:sp>
          <p:sp>
            <p:nvSpPr>
              <p:cNvPr id="131" name="Line 325"/>
              <p:cNvSpPr>
                <a:spLocks noChangeShapeType="1"/>
              </p:cNvSpPr>
              <p:nvPr/>
            </p:nvSpPr>
            <p:spPr bwMode="auto">
              <a:xfrm>
                <a:off x="1443" y="3730"/>
                <a:ext cx="1" cy="1"/>
              </a:xfrm>
              <a:prstGeom prst="line">
                <a:avLst/>
              </a:prstGeom>
              <a:noFill/>
              <a:ln w="19050">
                <a:solidFill>
                  <a:srgbClr val="000000"/>
                </a:solidFill>
                <a:round/>
                <a:headEnd/>
                <a:tailEnd/>
              </a:ln>
            </p:spPr>
            <p:txBody>
              <a:bodyPr/>
              <a:lstStyle/>
              <a:p>
                <a:endParaRPr lang="en-US"/>
              </a:p>
            </p:txBody>
          </p:sp>
          <p:sp>
            <p:nvSpPr>
              <p:cNvPr id="132" name="Line 326"/>
              <p:cNvSpPr>
                <a:spLocks noChangeShapeType="1"/>
              </p:cNvSpPr>
              <p:nvPr/>
            </p:nvSpPr>
            <p:spPr bwMode="auto">
              <a:xfrm>
                <a:off x="1443" y="3730"/>
                <a:ext cx="1" cy="1"/>
              </a:xfrm>
              <a:prstGeom prst="line">
                <a:avLst/>
              </a:prstGeom>
              <a:noFill/>
              <a:ln w="19050">
                <a:solidFill>
                  <a:srgbClr val="000000"/>
                </a:solidFill>
                <a:round/>
                <a:headEnd/>
                <a:tailEnd/>
              </a:ln>
            </p:spPr>
            <p:txBody>
              <a:bodyPr/>
              <a:lstStyle/>
              <a:p>
                <a:endParaRPr lang="en-US"/>
              </a:p>
            </p:txBody>
          </p:sp>
          <p:sp>
            <p:nvSpPr>
              <p:cNvPr id="133" name="Line 327"/>
              <p:cNvSpPr>
                <a:spLocks noChangeShapeType="1"/>
              </p:cNvSpPr>
              <p:nvPr/>
            </p:nvSpPr>
            <p:spPr bwMode="auto">
              <a:xfrm>
                <a:off x="1443" y="3730"/>
                <a:ext cx="1" cy="1"/>
              </a:xfrm>
              <a:prstGeom prst="line">
                <a:avLst/>
              </a:prstGeom>
              <a:noFill/>
              <a:ln w="19050">
                <a:solidFill>
                  <a:srgbClr val="000000"/>
                </a:solidFill>
                <a:round/>
                <a:headEnd/>
                <a:tailEnd/>
              </a:ln>
            </p:spPr>
            <p:txBody>
              <a:bodyPr/>
              <a:lstStyle/>
              <a:p>
                <a:endParaRPr lang="en-US"/>
              </a:p>
            </p:txBody>
          </p:sp>
          <p:sp>
            <p:nvSpPr>
              <p:cNvPr id="134" name="Line 328"/>
              <p:cNvSpPr>
                <a:spLocks noChangeShapeType="1"/>
              </p:cNvSpPr>
              <p:nvPr/>
            </p:nvSpPr>
            <p:spPr bwMode="auto">
              <a:xfrm>
                <a:off x="940" y="3896"/>
                <a:ext cx="503" cy="104"/>
              </a:xfrm>
              <a:prstGeom prst="line">
                <a:avLst/>
              </a:prstGeom>
              <a:noFill/>
              <a:ln w="19050">
                <a:solidFill>
                  <a:srgbClr val="000000"/>
                </a:solidFill>
                <a:round/>
                <a:headEnd/>
                <a:tailEnd/>
              </a:ln>
            </p:spPr>
            <p:txBody>
              <a:bodyPr/>
              <a:lstStyle/>
              <a:p>
                <a:endParaRPr lang="en-US"/>
              </a:p>
            </p:txBody>
          </p:sp>
          <p:sp>
            <p:nvSpPr>
              <p:cNvPr id="135" name="Line 329"/>
              <p:cNvSpPr>
                <a:spLocks noChangeShapeType="1"/>
              </p:cNvSpPr>
              <p:nvPr/>
            </p:nvSpPr>
            <p:spPr bwMode="auto">
              <a:xfrm>
                <a:off x="1443" y="4000"/>
                <a:ext cx="1" cy="1"/>
              </a:xfrm>
              <a:prstGeom prst="line">
                <a:avLst/>
              </a:prstGeom>
              <a:noFill/>
              <a:ln w="19050">
                <a:solidFill>
                  <a:srgbClr val="000000"/>
                </a:solidFill>
                <a:round/>
                <a:headEnd/>
                <a:tailEnd/>
              </a:ln>
            </p:spPr>
            <p:txBody>
              <a:bodyPr/>
              <a:lstStyle/>
              <a:p>
                <a:endParaRPr lang="en-US"/>
              </a:p>
            </p:txBody>
          </p:sp>
          <p:sp>
            <p:nvSpPr>
              <p:cNvPr id="136" name="Line 330"/>
              <p:cNvSpPr>
                <a:spLocks noChangeShapeType="1"/>
              </p:cNvSpPr>
              <p:nvPr/>
            </p:nvSpPr>
            <p:spPr bwMode="auto">
              <a:xfrm>
                <a:off x="1443" y="4000"/>
                <a:ext cx="1" cy="1"/>
              </a:xfrm>
              <a:prstGeom prst="line">
                <a:avLst/>
              </a:prstGeom>
              <a:noFill/>
              <a:ln w="19050">
                <a:solidFill>
                  <a:srgbClr val="000000"/>
                </a:solidFill>
                <a:round/>
                <a:headEnd/>
                <a:tailEnd/>
              </a:ln>
            </p:spPr>
            <p:txBody>
              <a:bodyPr/>
              <a:lstStyle/>
              <a:p>
                <a:endParaRPr lang="en-US"/>
              </a:p>
            </p:txBody>
          </p:sp>
          <p:sp>
            <p:nvSpPr>
              <p:cNvPr id="137" name="Line 331"/>
              <p:cNvSpPr>
                <a:spLocks noChangeShapeType="1"/>
              </p:cNvSpPr>
              <p:nvPr/>
            </p:nvSpPr>
            <p:spPr bwMode="auto">
              <a:xfrm>
                <a:off x="1443" y="4000"/>
                <a:ext cx="1" cy="1"/>
              </a:xfrm>
              <a:prstGeom prst="line">
                <a:avLst/>
              </a:prstGeom>
              <a:noFill/>
              <a:ln w="19050">
                <a:solidFill>
                  <a:srgbClr val="000000"/>
                </a:solidFill>
                <a:round/>
                <a:headEnd/>
                <a:tailEnd/>
              </a:ln>
            </p:spPr>
            <p:txBody>
              <a:bodyPr/>
              <a:lstStyle/>
              <a:p>
                <a:endParaRPr lang="en-US"/>
              </a:p>
            </p:txBody>
          </p:sp>
          <p:sp>
            <p:nvSpPr>
              <p:cNvPr id="138" name="Oval 332"/>
              <p:cNvSpPr>
                <a:spLocks noChangeArrowheads="1"/>
              </p:cNvSpPr>
              <p:nvPr/>
            </p:nvSpPr>
            <p:spPr bwMode="auto">
              <a:xfrm>
                <a:off x="909" y="3865"/>
                <a:ext cx="78" cy="57"/>
              </a:xfrm>
              <a:prstGeom prst="ellipse">
                <a:avLst/>
              </a:prstGeom>
              <a:solidFill>
                <a:srgbClr val="E3FAFD"/>
              </a:solidFill>
              <a:ln w="19050">
                <a:solidFill>
                  <a:srgbClr val="000000"/>
                </a:solidFill>
                <a:round/>
                <a:headEnd/>
                <a:tailEnd/>
              </a:ln>
            </p:spPr>
            <p:txBody>
              <a:bodyPr/>
              <a:lstStyle/>
              <a:p>
                <a:endParaRPr lang="en-US"/>
              </a:p>
            </p:txBody>
          </p:sp>
          <p:sp>
            <p:nvSpPr>
              <p:cNvPr id="139" name="Oval 333"/>
              <p:cNvSpPr>
                <a:spLocks noChangeArrowheads="1"/>
              </p:cNvSpPr>
              <p:nvPr/>
            </p:nvSpPr>
            <p:spPr bwMode="auto">
              <a:xfrm>
                <a:off x="909" y="3865"/>
                <a:ext cx="78" cy="57"/>
              </a:xfrm>
              <a:prstGeom prst="ellipse">
                <a:avLst/>
              </a:prstGeom>
              <a:solidFill>
                <a:srgbClr val="E3FAFD"/>
              </a:solidFill>
              <a:ln w="19050">
                <a:solidFill>
                  <a:srgbClr val="000000"/>
                </a:solidFill>
                <a:round/>
                <a:headEnd/>
                <a:tailEnd/>
              </a:ln>
            </p:spPr>
            <p:txBody>
              <a:bodyPr/>
              <a:lstStyle/>
              <a:p>
                <a:endParaRPr lang="en-US"/>
              </a:p>
            </p:txBody>
          </p:sp>
          <p:sp>
            <p:nvSpPr>
              <p:cNvPr id="140" name="Oval 334"/>
              <p:cNvSpPr>
                <a:spLocks noChangeArrowheads="1"/>
              </p:cNvSpPr>
              <p:nvPr/>
            </p:nvSpPr>
            <p:spPr bwMode="auto">
              <a:xfrm>
                <a:off x="1391" y="3704"/>
                <a:ext cx="78" cy="67"/>
              </a:xfrm>
              <a:prstGeom prst="ellipse">
                <a:avLst/>
              </a:prstGeom>
              <a:solidFill>
                <a:srgbClr val="E3FAFD"/>
              </a:solidFill>
              <a:ln w="19050">
                <a:solidFill>
                  <a:srgbClr val="000000"/>
                </a:solidFill>
                <a:round/>
                <a:headEnd/>
                <a:tailEnd/>
              </a:ln>
            </p:spPr>
            <p:txBody>
              <a:bodyPr/>
              <a:lstStyle/>
              <a:p>
                <a:endParaRPr lang="en-US"/>
              </a:p>
            </p:txBody>
          </p:sp>
          <p:sp>
            <p:nvSpPr>
              <p:cNvPr id="141" name="Oval 335"/>
              <p:cNvSpPr>
                <a:spLocks noChangeArrowheads="1"/>
              </p:cNvSpPr>
              <p:nvPr/>
            </p:nvSpPr>
            <p:spPr bwMode="auto">
              <a:xfrm>
                <a:off x="1391" y="3704"/>
                <a:ext cx="78" cy="67"/>
              </a:xfrm>
              <a:prstGeom prst="ellipse">
                <a:avLst/>
              </a:prstGeom>
              <a:solidFill>
                <a:srgbClr val="E3FAFD"/>
              </a:solidFill>
              <a:ln w="19050">
                <a:solidFill>
                  <a:srgbClr val="000000"/>
                </a:solidFill>
                <a:round/>
                <a:headEnd/>
                <a:tailEnd/>
              </a:ln>
            </p:spPr>
            <p:txBody>
              <a:bodyPr/>
              <a:lstStyle/>
              <a:p>
                <a:endParaRPr lang="en-US"/>
              </a:p>
            </p:txBody>
          </p:sp>
          <p:sp>
            <p:nvSpPr>
              <p:cNvPr id="142" name="Oval 336"/>
              <p:cNvSpPr>
                <a:spLocks noChangeArrowheads="1"/>
              </p:cNvSpPr>
              <p:nvPr/>
            </p:nvSpPr>
            <p:spPr bwMode="auto">
              <a:xfrm>
                <a:off x="1391" y="3969"/>
                <a:ext cx="78" cy="63"/>
              </a:xfrm>
              <a:prstGeom prst="ellipse">
                <a:avLst/>
              </a:prstGeom>
              <a:solidFill>
                <a:srgbClr val="E3FAFD"/>
              </a:solidFill>
              <a:ln w="19050">
                <a:solidFill>
                  <a:srgbClr val="000000"/>
                </a:solidFill>
                <a:round/>
                <a:headEnd/>
                <a:tailEnd/>
              </a:ln>
            </p:spPr>
            <p:txBody>
              <a:bodyPr/>
              <a:lstStyle/>
              <a:p>
                <a:endParaRPr lang="en-US"/>
              </a:p>
            </p:txBody>
          </p:sp>
          <p:sp>
            <p:nvSpPr>
              <p:cNvPr id="143" name="Oval 337"/>
              <p:cNvSpPr>
                <a:spLocks noChangeArrowheads="1"/>
              </p:cNvSpPr>
              <p:nvPr/>
            </p:nvSpPr>
            <p:spPr bwMode="auto">
              <a:xfrm>
                <a:off x="1391" y="3969"/>
                <a:ext cx="78" cy="63"/>
              </a:xfrm>
              <a:prstGeom prst="ellipse">
                <a:avLst/>
              </a:prstGeom>
              <a:solidFill>
                <a:srgbClr val="E3FAFD"/>
              </a:solidFill>
              <a:ln w="19050">
                <a:solidFill>
                  <a:srgbClr val="000000"/>
                </a:solidFill>
                <a:round/>
                <a:headEnd/>
                <a:tailEnd/>
              </a:ln>
            </p:spPr>
            <p:txBody>
              <a:bodyPr/>
              <a:lstStyle/>
              <a:p>
                <a:endParaRPr lang="en-US"/>
              </a:p>
            </p:txBody>
          </p:sp>
        </p:grpSp>
        <p:grpSp>
          <p:nvGrpSpPr>
            <p:cNvPr id="16" name="Group 338"/>
            <p:cNvGrpSpPr>
              <a:grpSpLocks/>
            </p:cNvGrpSpPr>
            <p:nvPr/>
          </p:nvGrpSpPr>
          <p:grpSpPr bwMode="auto">
            <a:xfrm>
              <a:off x="2609" y="1049"/>
              <a:ext cx="184" cy="200"/>
              <a:chOff x="-2778" y="3782"/>
              <a:chExt cx="1152" cy="363"/>
            </a:xfrm>
          </p:grpSpPr>
          <p:sp>
            <p:nvSpPr>
              <p:cNvPr id="25" name="Line 339"/>
              <p:cNvSpPr>
                <a:spLocks noChangeShapeType="1"/>
              </p:cNvSpPr>
              <p:nvPr/>
            </p:nvSpPr>
            <p:spPr bwMode="auto">
              <a:xfrm>
                <a:off x="-2778" y="3782"/>
                <a:ext cx="369"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6" name="Line 340"/>
              <p:cNvSpPr>
                <a:spLocks noChangeShapeType="1"/>
              </p:cNvSpPr>
              <p:nvPr/>
            </p:nvSpPr>
            <p:spPr bwMode="auto">
              <a:xfrm>
                <a:off x="-2778" y="3903"/>
                <a:ext cx="415"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7" name="Line 341"/>
              <p:cNvSpPr>
                <a:spLocks noChangeShapeType="1"/>
              </p:cNvSpPr>
              <p:nvPr/>
            </p:nvSpPr>
            <p:spPr bwMode="auto">
              <a:xfrm>
                <a:off x="-2778" y="4024"/>
                <a:ext cx="415"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8" name="Line 342"/>
              <p:cNvSpPr>
                <a:spLocks noChangeShapeType="1"/>
              </p:cNvSpPr>
              <p:nvPr/>
            </p:nvSpPr>
            <p:spPr bwMode="auto">
              <a:xfrm>
                <a:off x="-1949" y="4024"/>
                <a:ext cx="323"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9" name="Line 343"/>
              <p:cNvSpPr>
                <a:spLocks noChangeShapeType="1"/>
              </p:cNvSpPr>
              <p:nvPr/>
            </p:nvSpPr>
            <p:spPr bwMode="auto">
              <a:xfrm>
                <a:off x="-2778" y="4145"/>
                <a:ext cx="1152"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0" name="Line 344"/>
              <p:cNvSpPr>
                <a:spLocks noChangeShapeType="1"/>
              </p:cNvSpPr>
              <p:nvPr/>
            </p:nvSpPr>
            <p:spPr bwMode="auto">
              <a:xfrm>
                <a:off x="-1902" y="3903"/>
                <a:ext cx="276"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31" name="Line 345"/>
              <p:cNvSpPr>
                <a:spLocks noChangeShapeType="1"/>
              </p:cNvSpPr>
              <p:nvPr/>
            </p:nvSpPr>
            <p:spPr bwMode="auto">
              <a:xfrm>
                <a:off x="-1902" y="3782"/>
                <a:ext cx="276"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grpSp>
          <p:nvGrpSpPr>
            <p:cNvPr id="17" name="Group 346"/>
            <p:cNvGrpSpPr>
              <a:grpSpLocks/>
            </p:cNvGrpSpPr>
            <p:nvPr/>
          </p:nvGrpSpPr>
          <p:grpSpPr bwMode="auto">
            <a:xfrm>
              <a:off x="2946" y="1076"/>
              <a:ext cx="190" cy="220"/>
              <a:chOff x="-2800" y="4547"/>
              <a:chExt cx="1193" cy="401"/>
            </a:xfrm>
          </p:grpSpPr>
          <p:sp>
            <p:nvSpPr>
              <p:cNvPr id="18" name="Line 347"/>
              <p:cNvSpPr>
                <a:spLocks noChangeShapeType="1"/>
              </p:cNvSpPr>
              <p:nvPr/>
            </p:nvSpPr>
            <p:spPr bwMode="auto">
              <a:xfrm>
                <a:off x="-2800" y="4547"/>
                <a:ext cx="382"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9" name="Line 348"/>
              <p:cNvSpPr>
                <a:spLocks noChangeShapeType="1"/>
              </p:cNvSpPr>
              <p:nvPr/>
            </p:nvSpPr>
            <p:spPr bwMode="auto">
              <a:xfrm>
                <a:off x="-2800" y="4681"/>
                <a:ext cx="429"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 name="Line 349"/>
              <p:cNvSpPr>
                <a:spLocks noChangeShapeType="1"/>
              </p:cNvSpPr>
              <p:nvPr/>
            </p:nvSpPr>
            <p:spPr bwMode="auto">
              <a:xfrm>
                <a:off x="-2800" y="4814"/>
                <a:ext cx="429"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 name="Line 350"/>
              <p:cNvSpPr>
                <a:spLocks noChangeShapeType="1"/>
              </p:cNvSpPr>
              <p:nvPr/>
            </p:nvSpPr>
            <p:spPr bwMode="auto">
              <a:xfrm>
                <a:off x="-2371" y="4814"/>
                <a:ext cx="335"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 name="Line 351"/>
              <p:cNvSpPr>
                <a:spLocks noChangeShapeType="1"/>
              </p:cNvSpPr>
              <p:nvPr/>
            </p:nvSpPr>
            <p:spPr bwMode="auto">
              <a:xfrm>
                <a:off x="-2800" y="4948"/>
                <a:ext cx="1193"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3" name="Line 352"/>
              <p:cNvSpPr>
                <a:spLocks noChangeShapeType="1"/>
              </p:cNvSpPr>
              <p:nvPr/>
            </p:nvSpPr>
            <p:spPr bwMode="auto">
              <a:xfrm>
                <a:off x="-2323" y="4681"/>
                <a:ext cx="287"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4" name="Line 353"/>
              <p:cNvSpPr>
                <a:spLocks noChangeShapeType="1"/>
              </p:cNvSpPr>
              <p:nvPr/>
            </p:nvSpPr>
            <p:spPr bwMode="auto">
              <a:xfrm>
                <a:off x="-2323" y="4547"/>
                <a:ext cx="287"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grpSp>
      <p:sp>
        <p:nvSpPr>
          <p:cNvPr id="352" name="Rectangle 354"/>
          <p:cNvSpPr>
            <a:spLocks noChangeArrowheads="1"/>
          </p:cNvSpPr>
          <p:nvPr/>
        </p:nvSpPr>
        <p:spPr bwMode="auto">
          <a:xfrm>
            <a:off x="6781800" y="3276600"/>
            <a:ext cx="838200" cy="2971800"/>
          </a:xfrm>
          <a:prstGeom prst="rect">
            <a:avLst/>
          </a:prstGeom>
          <a:noFill/>
          <a:ln w="5715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697912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comparative genomics?</a:t>
            </a:r>
          </a:p>
        </p:txBody>
      </p:sp>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Premise: </a:t>
            </a:r>
          </a:p>
          <a:p>
            <a:pPr marL="0" indent="0" algn="ctr">
              <a:buNone/>
            </a:pPr>
            <a:r>
              <a:rPr lang="en-US" dirty="0"/>
              <a:t>Sequence that stays conserved across multiple species is likely to to be constrained which implies biological function.</a:t>
            </a:r>
          </a:p>
        </p:txBody>
      </p:sp>
    </p:spTree>
    <p:extLst>
      <p:ext uri="{BB962C8B-B14F-4D97-AF65-F5344CB8AC3E}">
        <p14:creationId xmlns:p14="http://schemas.microsoft.com/office/powerpoint/2010/main" val="3341362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MUSCLE validation</a:t>
            </a:r>
          </a:p>
        </p:txBody>
      </p:sp>
      <p:pic>
        <p:nvPicPr>
          <p:cNvPr id="3" name="Picture 2"/>
          <p:cNvPicPr>
            <a:picLocks noChangeAspect="1"/>
          </p:cNvPicPr>
          <p:nvPr/>
        </p:nvPicPr>
        <p:blipFill>
          <a:blip r:embed="rId2"/>
          <a:stretch>
            <a:fillRect/>
          </a:stretch>
        </p:blipFill>
        <p:spPr>
          <a:xfrm>
            <a:off x="876300" y="1841500"/>
            <a:ext cx="7378700" cy="3162300"/>
          </a:xfrm>
          <a:prstGeom prst="rect">
            <a:avLst/>
          </a:prstGeom>
        </p:spPr>
      </p:pic>
      <p:sp>
        <p:nvSpPr>
          <p:cNvPr id="4" name="TextBox 3"/>
          <p:cNvSpPr txBox="1"/>
          <p:nvPr/>
        </p:nvSpPr>
        <p:spPr>
          <a:xfrm>
            <a:off x="1115616" y="5805264"/>
            <a:ext cx="2862387" cy="276999"/>
          </a:xfrm>
          <a:prstGeom prst="rect">
            <a:avLst/>
          </a:prstGeom>
          <a:noFill/>
        </p:spPr>
        <p:txBody>
          <a:bodyPr wrap="none" rtlCol="0">
            <a:spAutoFit/>
          </a:bodyPr>
          <a:lstStyle/>
          <a:p>
            <a:r>
              <a:rPr lang="en-US" sz="1200" dirty="0"/>
              <a:t>Edgar, R. Nucleic Acids Research 2004</a:t>
            </a:r>
            <a:endParaRPr lang="en-GB" sz="1200" dirty="0"/>
          </a:p>
        </p:txBody>
      </p:sp>
    </p:spTree>
    <p:extLst>
      <p:ext uri="{BB962C8B-B14F-4D97-AF65-F5344CB8AC3E}">
        <p14:creationId xmlns:p14="http://schemas.microsoft.com/office/powerpoint/2010/main" val="958159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a:t>
            </a:r>
            <a:r>
              <a:rPr lang="en-US" dirty="0" err="1"/>
              <a:t>vs</a:t>
            </a:r>
            <a:r>
              <a:rPr lang="en-US" dirty="0"/>
              <a:t> accuracy</a:t>
            </a:r>
          </a:p>
        </p:txBody>
      </p:sp>
      <p:graphicFrame>
        <p:nvGraphicFramePr>
          <p:cNvPr id="4" name="Chart 3"/>
          <p:cNvGraphicFramePr>
            <a:graphicFrameLocks/>
          </p:cNvGraphicFramePr>
          <p:nvPr>
            <p:extLst>
              <p:ext uri="{D42A27DB-BD31-4B8C-83A1-F6EECF244321}">
                <p14:modId xmlns:p14="http://schemas.microsoft.com/office/powerpoint/2010/main" val="3607924223"/>
              </p:ext>
            </p:extLst>
          </p:nvPr>
        </p:nvGraphicFramePr>
        <p:xfrm>
          <a:off x="1619672" y="1340768"/>
          <a:ext cx="6264696"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427984" y="5908630"/>
            <a:ext cx="1022335" cy="369332"/>
          </a:xfrm>
          <a:prstGeom prst="rect">
            <a:avLst/>
          </a:prstGeom>
          <a:noFill/>
        </p:spPr>
        <p:txBody>
          <a:bodyPr wrap="none" rtlCol="0">
            <a:spAutoFit/>
          </a:bodyPr>
          <a:lstStyle/>
          <a:p>
            <a:r>
              <a:rPr lang="en-US" dirty="0"/>
              <a:t>Time (s)</a:t>
            </a:r>
          </a:p>
        </p:txBody>
      </p:sp>
      <p:sp>
        <p:nvSpPr>
          <p:cNvPr id="6" name="TextBox 5"/>
          <p:cNvSpPr txBox="1"/>
          <p:nvPr/>
        </p:nvSpPr>
        <p:spPr>
          <a:xfrm rot="16200000">
            <a:off x="-73973" y="3327546"/>
            <a:ext cx="2211751" cy="369332"/>
          </a:xfrm>
          <a:prstGeom prst="rect">
            <a:avLst/>
          </a:prstGeom>
          <a:noFill/>
        </p:spPr>
        <p:txBody>
          <a:bodyPr wrap="none" rtlCol="0">
            <a:spAutoFit/>
          </a:bodyPr>
          <a:lstStyle/>
          <a:p>
            <a:r>
              <a:rPr lang="en-US" dirty="0"/>
              <a:t>Alignment accuracy</a:t>
            </a:r>
          </a:p>
        </p:txBody>
      </p:sp>
      <p:sp>
        <p:nvSpPr>
          <p:cNvPr id="7" name="TextBox 6"/>
          <p:cNvSpPr txBox="1"/>
          <p:nvPr/>
        </p:nvSpPr>
        <p:spPr>
          <a:xfrm>
            <a:off x="5829861" y="4058786"/>
            <a:ext cx="1146656" cy="369332"/>
          </a:xfrm>
          <a:prstGeom prst="rect">
            <a:avLst/>
          </a:prstGeom>
          <a:noFill/>
        </p:spPr>
        <p:txBody>
          <a:bodyPr wrap="none" rtlCol="0">
            <a:spAutoFit/>
          </a:bodyPr>
          <a:lstStyle/>
          <a:p>
            <a:r>
              <a:rPr lang="en-US" dirty="0"/>
              <a:t>MUSCLE</a:t>
            </a:r>
          </a:p>
        </p:txBody>
      </p:sp>
      <p:cxnSp>
        <p:nvCxnSpPr>
          <p:cNvPr id="9" name="Straight Arrow Connector 8"/>
          <p:cNvCxnSpPr/>
          <p:nvPr/>
        </p:nvCxnSpPr>
        <p:spPr>
          <a:xfrm flipH="1" flipV="1">
            <a:off x="4687207" y="2868269"/>
            <a:ext cx="1152128" cy="1152128"/>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948264" y="2780928"/>
            <a:ext cx="1065729" cy="369332"/>
          </a:xfrm>
          <a:prstGeom prst="rect">
            <a:avLst/>
          </a:prstGeom>
          <a:noFill/>
        </p:spPr>
        <p:txBody>
          <a:bodyPr wrap="none" rtlCol="0">
            <a:spAutoFit/>
          </a:bodyPr>
          <a:lstStyle/>
          <a:p>
            <a:r>
              <a:rPr lang="en-US" dirty="0"/>
              <a:t>T-Coffee</a:t>
            </a:r>
          </a:p>
        </p:txBody>
      </p:sp>
      <p:cxnSp>
        <p:nvCxnSpPr>
          <p:cNvPr id="11" name="Straight Arrow Connector 10"/>
          <p:cNvCxnSpPr>
            <a:stCxn id="10" idx="1"/>
          </p:cNvCxnSpPr>
          <p:nvPr/>
        </p:nvCxnSpPr>
        <p:spPr>
          <a:xfrm flipH="1" flipV="1">
            <a:off x="6476859" y="2420888"/>
            <a:ext cx="471405" cy="54470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973265" y="1300118"/>
            <a:ext cx="954107" cy="369332"/>
          </a:xfrm>
          <a:prstGeom prst="rect">
            <a:avLst/>
          </a:prstGeom>
          <a:noFill/>
        </p:spPr>
        <p:txBody>
          <a:bodyPr wrap="none" rtlCol="0">
            <a:spAutoFit/>
          </a:bodyPr>
          <a:lstStyle/>
          <a:p>
            <a:r>
              <a:rPr lang="en-US" dirty="0"/>
              <a:t>MAFFT</a:t>
            </a:r>
          </a:p>
        </p:txBody>
      </p:sp>
      <p:cxnSp>
        <p:nvCxnSpPr>
          <p:cNvPr id="17" name="Straight Arrow Connector 16"/>
          <p:cNvCxnSpPr/>
          <p:nvPr/>
        </p:nvCxnSpPr>
        <p:spPr>
          <a:xfrm flipH="1">
            <a:off x="5015880" y="1714746"/>
            <a:ext cx="288032" cy="27874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10941" y="4725971"/>
            <a:ext cx="1108108" cy="369332"/>
          </a:xfrm>
          <a:prstGeom prst="rect">
            <a:avLst/>
          </a:prstGeom>
          <a:noFill/>
        </p:spPr>
        <p:txBody>
          <a:bodyPr wrap="none" rtlCol="0">
            <a:spAutoFit/>
          </a:bodyPr>
          <a:lstStyle/>
          <a:p>
            <a:r>
              <a:rPr lang="en-US" dirty="0" err="1"/>
              <a:t>ClustalW</a:t>
            </a:r>
            <a:endParaRPr lang="en-US" dirty="0"/>
          </a:p>
        </p:txBody>
      </p:sp>
      <p:cxnSp>
        <p:nvCxnSpPr>
          <p:cNvPr id="20" name="Straight Arrow Connector 19"/>
          <p:cNvCxnSpPr/>
          <p:nvPr/>
        </p:nvCxnSpPr>
        <p:spPr>
          <a:xfrm flipH="1" flipV="1">
            <a:off x="4687207" y="3501008"/>
            <a:ext cx="101607" cy="122413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622071" y="1705779"/>
            <a:ext cx="1262297" cy="369332"/>
          </a:xfrm>
          <a:prstGeom prst="rect">
            <a:avLst/>
          </a:prstGeom>
          <a:noFill/>
        </p:spPr>
        <p:txBody>
          <a:bodyPr wrap="none" rtlCol="0">
            <a:spAutoFit/>
          </a:bodyPr>
          <a:lstStyle/>
          <a:p>
            <a:r>
              <a:rPr lang="en-US" dirty="0" err="1"/>
              <a:t>MSAprobs</a:t>
            </a:r>
            <a:endParaRPr lang="en-US" dirty="0"/>
          </a:p>
        </p:txBody>
      </p:sp>
      <p:cxnSp>
        <p:nvCxnSpPr>
          <p:cNvPr id="23" name="Straight Arrow Connector 22"/>
          <p:cNvCxnSpPr/>
          <p:nvPr/>
        </p:nvCxnSpPr>
        <p:spPr>
          <a:xfrm flipH="1">
            <a:off x="5817749" y="2006516"/>
            <a:ext cx="792088"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018068" y="1808820"/>
            <a:ext cx="1069787" cy="369332"/>
          </a:xfrm>
          <a:prstGeom prst="rect">
            <a:avLst/>
          </a:prstGeom>
          <a:noFill/>
        </p:spPr>
        <p:txBody>
          <a:bodyPr wrap="none" rtlCol="0">
            <a:spAutoFit/>
          </a:bodyPr>
          <a:lstStyle/>
          <a:p>
            <a:r>
              <a:rPr lang="en-US" dirty="0" err="1"/>
              <a:t>ClustalO</a:t>
            </a:r>
            <a:endParaRPr lang="en-US" dirty="0"/>
          </a:p>
        </p:txBody>
      </p:sp>
      <p:cxnSp>
        <p:nvCxnSpPr>
          <p:cNvPr id="26" name="Straight Arrow Connector 25"/>
          <p:cNvCxnSpPr/>
          <p:nvPr/>
        </p:nvCxnSpPr>
        <p:spPr>
          <a:xfrm>
            <a:off x="3772304" y="2219674"/>
            <a:ext cx="655680" cy="57198"/>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115616" y="6412686"/>
            <a:ext cx="3413502" cy="369332"/>
          </a:xfrm>
          <a:prstGeom prst="rect">
            <a:avLst/>
          </a:prstGeom>
          <a:noFill/>
        </p:spPr>
        <p:txBody>
          <a:bodyPr wrap="none" rtlCol="0">
            <a:spAutoFit/>
          </a:bodyPr>
          <a:lstStyle/>
          <a:p>
            <a:r>
              <a:rPr lang="en-US" dirty="0" err="1"/>
              <a:t>Sievers</a:t>
            </a:r>
            <a:r>
              <a:rPr lang="en-US" dirty="0"/>
              <a:t> et al, </a:t>
            </a:r>
            <a:r>
              <a:rPr lang="en-US" dirty="0" err="1"/>
              <a:t>Mol</a:t>
            </a:r>
            <a:r>
              <a:rPr lang="en-US" dirty="0"/>
              <a:t> Sys </a:t>
            </a:r>
            <a:r>
              <a:rPr lang="en-US" dirty="0" err="1"/>
              <a:t>Biol</a:t>
            </a:r>
            <a:r>
              <a:rPr lang="en-US" dirty="0"/>
              <a:t> 2011</a:t>
            </a:r>
          </a:p>
        </p:txBody>
      </p:sp>
    </p:spTree>
    <p:extLst>
      <p:ext uri="{BB962C8B-B14F-4D97-AF65-F5344CB8AC3E}">
        <p14:creationId xmlns:p14="http://schemas.microsoft.com/office/powerpoint/2010/main" val="533921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Phylogenetic inference</a:t>
            </a:r>
            <a:endParaRPr lang="en-GB" dirty="0"/>
          </a:p>
        </p:txBody>
      </p:sp>
      <p:sp>
        <p:nvSpPr>
          <p:cNvPr id="3" name="Content Placeholder 2"/>
          <p:cNvSpPr>
            <a:spLocks noGrp="1"/>
          </p:cNvSpPr>
          <p:nvPr>
            <p:ph idx="1"/>
          </p:nvPr>
        </p:nvSpPr>
        <p:spPr/>
        <p:txBody>
          <a:bodyPr/>
          <a:lstStyle/>
          <a:p>
            <a:r>
              <a:rPr lang="en-US" dirty="0"/>
              <a:t>Parsimony</a:t>
            </a:r>
          </a:p>
          <a:p>
            <a:endParaRPr lang="en-US" dirty="0"/>
          </a:p>
          <a:p>
            <a:r>
              <a:rPr lang="en-US" dirty="0"/>
              <a:t>Distance methods</a:t>
            </a:r>
          </a:p>
          <a:p>
            <a:endParaRPr lang="en-US" dirty="0"/>
          </a:p>
          <a:p>
            <a:r>
              <a:rPr lang="en-US" dirty="0"/>
              <a:t>Maximum Likelihood</a:t>
            </a:r>
          </a:p>
          <a:p>
            <a:endParaRPr lang="en-US" dirty="0"/>
          </a:p>
          <a:p>
            <a:pPr marL="0" indent="0">
              <a:buNone/>
            </a:pPr>
            <a:r>
              <a:rPr lang="en-US" dirty="0"/>
              <a:t>Phylogenetic tree can only be as good as your alignment!</a:t>
            </a:r>
            <a:endParaRPr lang="en-GB" dirty="0"/>
          </a:p>
        </p:txBody>
      </p:sp>
    </p:spTree>
    <p:extLst>
      <p:ext uri="{BB962C8B-B14F-4D97-AF65-F5344CB8AC3E}">
        <p14:creationId xmlns:p14="http://schemas.microsoft.com/office/powerpoint/2010/main" val="2741061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BE" dirty="0"/>
              <a:t>Phylogenetic trees</a:t>
            </a:r>
          </a:p>
        </p:txBody>
      </p:sp>
      <p:sp>
        <p:nvSpPr>
          <p:cNvPr id="5" name="Ondertitel 4"/>
          <p:cNvSpPr>
            <a:spLocks noGrp="1"/>
          </p:cNvSpPr>
          <p:nvPr>
            <p:ph type="subTitle" idx="1"/>
          </p:nvPr>
        </p:nvSpPr>
        <p:spPr/>
        <p:txBody>
          <a:bodyPr/>
          <a:lstStyle/>
          <a:p>
            <a:endParaRPr lang="nl-BE"/>
          </a:p>
        </p:txBody>
      </p:sp>
    </p:spTree>
    <p:extLst>
      <p:ext uri="{BB962C8B-B14F-4D97-AF65-F5344CB8AC3E}">
        <p14:creationId xmlns:p14="http://schemas.microsoft.com/office/powerpoint/2010/main" val="4054417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Parsimony</a:t>
            </a:r>
            <a:endParaRPr lang="en-GB" dirty="0"/>
          </a:p>
        </p:txBody>
      </p:sp>
      <p:sp>
        <p:nvSpPr>
          <p:cNvPr id="3" name="Content Placeholder 2"/>
          <p:cNvSpPr>
            <a:spLocks noGrp="1"/>
          </p:cNvSpPr>
          <p:nvPr>
            <p:ph idx="1"/>
          </p:nvPr>
        </p:nvSpPr>
        <p:spPr/>
        <p:txBody>
          <a:bodyPr/>
          <a:lstStyle/>
          <a:p>
            <a:r>
              <a:rPr lang="en-US" dirty="0"/>
              <a:t>Find minimum number of mutations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Does not take into account back-mutations</a:t>
            </a:r>
            <a:endParaRPr lang="en-GB" dirty="0"/>
          </a:p>
        </p:txBody>
      </p:sp>
      <p:sp>
        <p:nvSpPr>
          <p:cNvPr id="4" name="TextBox 3"/>
          <p:cNvSpPr txBox="1"/>
          <p:nvPr/>
        </p:nvSpPr>
        <p:spPr>
          <a:xfrm>
            <a:off x="2581574" y="2045209"/>
            <a:ext cx="851515" cy="369332"/>
          </a:xfrm>
          <a:prstGeom prst="rect">
            <a:avLst/>
          </a:prstGeom>
          <a:noFill/>
        </p:spPr>
        <p:txBody>
          <a:bodyPr wrap="none" rtlCol="0">
            <a:spAutoFit/>
          </a:bodyPr>
          <a:lstStyle/>
          <a:p>
            <a:r>
              <a:rPr lang="en-US" dirty="0"/>
              <a:t>ACGH</a:t>
            </a:r>
            <a:endParaRPr lang="en-GB" dirty="0"/>
          </a:p>
        </p:txBody>
      </p:sp>
      <p:sp>
        <p:nvSpPr>
          <p:cNvPr id="5" name="TextBox 4"/>
          <p:cNvSpPr txBox="1"/>
          <p:nvPr/>
        </p:nvSpPr>
        <p:spPr>
          <a:xfrm>
            <a:off x="4141747" y="2045209"/>
            <a:ext cx="851515" cy="369332"/>
          </a:xfrm>
          <a:prstGeom prst="rect">
            <a:avLst/>
          </a:prstGeom>
          <a:noFill/>
        </p:spPr>
        <p:txBody>
          <a:bodyPr wrap="none" rtlCol="0">
            <a:spAutoFit/>
          </a:bodyPr>
          <a:lstStyle/>
          <a:p>
            <a:r>
              <a:rPr lang="en-US" dirty="0"/>
              <a:t>DBGH</a:t>
            </a:r>
            <a:endParaRPr lang="en-GB" dirty="0"/>
          </a:p>
        </p:txBody>
      </p:sp>
      <p:sp>
        <p:nvSpPr>
          <p:cNvPr id="6" name="TextBox 5"/>
          <p:cNvSpPr txBox="1"/>
          <p:nvPr/>
        </p:nvSpPr>
        <p:spPr>
          <a:xfrm>
            <a:off x="5701920" y="2045209"/>
            <a:ext cx="684803" cy="369332"/>
          </a:xfrm>
          <a:prstGeom prst="rect">
            <a:avLst/>
          </a:prstGeom>
          <a:noFill/>
        </p:spPr>
        <p:txBody>
          <a:bodyPr wrap="none" rtlCol="0">
            <a:spAutoFit/>
          </a:bodyPr>
          <a:lstStyle/>
          <a:p>
            <a:r>
              <a:rPr lang="en-US" dirty="0"/>
              <a:t>ADIJ</a:t>
            </a:r>
            <a:endParaRPr lang="en-GB" dirty="0"/>
          </a:p>
        </p:txBody>
      </p:sp>
      <p:sp>
        <p:nvSpPr>
          <p:cNvPr id="7" name="TextBox 6"/>
          <p:cNvSpPr txBox="1"/>
          <p:nvPr/>
        </p:nvSpPr>
        <p:spPr>
          <a:xfrm>
            <a:off x="7262094" y="2045209"/>
            <a:ext cx="684803" cy="369332"/>
          </a:xfrm>
          <a:prstGeom prst="rect">
            <a:avLst/>
          </a:prstGeom>
          <a:noFill/>
        </p:spPr>
        <p:txBody>
          <a:bodyPr wrap="none" rtlCol="0">
            <a:spAutoFit/>
          </a:bodyPr>
          <a:lstStyle/>
          <a:p>
            <a:r>
              <a:rPr lang="en-US" dirty="0"/>
              <a:t>CBIJ</a:t>
            </a:r>
            <a:endParaRPr lang="en-GB" dirty="0"/>
          </a:p>
        </p:txBody>
      </p:sp>
      <p:cxnSp>
        <p:nvCxnSpPr>
          <p:cNvPr id="8" name="Straight Connector 7"/>
          <p:cNvCxnSpPr/>
          <p:nvPr/>
        </p:nvCxnSpPr>
        <p:spPr>
          <a:xfrm>
            <a:off x="3007331" y="2591072"/>
            <a:ext cx="870387" cy="1512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877718" y="2591072"/>
            <a:ext cx="689786" cy="1512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48609" y="2591072"/>
            <a:ext cx="870387" cy="1512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918996" y="2591072"/>
            <a:ext cx="689786" cy="1512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877718" y="4103240"/>
            <a:ext cx="1368152" cy="93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245870" y="4103240"/>
            <a:ext cx="1673126" cy="9361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157638" y="4386626"/>
            <a:ext cx="851515" cy="369332"/>
          </a:xfrm>
          <a:prstGeom prst="rect">
            <a:avLst/>
          </a:prstGeom>
          <a:noFill/>
        </p:spPr>
        <p:txBody>
          <a:bodyPr wrap="none" rtlCol="0">
            <a:spAutoFit/>
          </a:bodyPr>
          <a:lstStyle/>
          <a:p>
            <a:r>
              <a:rPr lang="en-US" dirty="0"/>
              <a:t>ABGH</a:t>
            </a:r>
            <a:endParaRPr lang="en-GB" dirty="0"/>
          </a:p>
        </p:txBody>
      </p:sp>
      <p:sp>
        <p:nvSpPr>
          <p:cNvPr id="15" name="TextBox 14"/>
          <p:cNvSpPr txBox="1"/>
          <p:nvPr/>
        </p:nvSpPr>
        <p:spPr>
          <a:xfrm>
            <a:off x="6614022" y="4386626"/>
            <a:ext cx="671979" cy="369332"/>
          </a:xfrm>
          <a:prstGeom prst="rect">
            <a:avLst/>
          </a:prstGeom>
          <a:noFill/>
        </p:spPr>
        <p:txBody>
          <a:bodyPr wrap="none" rtlCol="0">
            <a:spAutoFit/>
          </a:bodyPr>
          <a:lstStyle/>
          <a:p>
            <a:r>
              <a:rPr lang="en-US" dirty="0"/>
              <a:t>ABIJ</a:t>
            </a:r>
            <a:endParaRPr lang="en-GB" dirty="0"/>
          </a:p>
        </p:txBody>
      </p:sp>
      <p:sp>
        <p:nvSpPr>
          <p:cNvPr id="16" name="TextBox 15"/>
          <p:cNvSpPr txBox="1"/>
          <p:nvPr/>
        </p:nvSpPr>
        <p:spPr>
          <a:xfrm>
            <a:off x="2797598" y="3671192"/>
            <a:ext cx="582211" cy="369332"/>
          </a:xfrm>
          <a:prstGeom prst="rect">
            <a:avLst/>
          </a:prstGeom>
          <a:noFill/>
        </p:spPr>
        <p:txBody>
          <a:bodyPr wrap="none" rtlCol="0">
            <a:spAutoFit/>
          </a:bodyPr>
          <a:lstStyle/>
          <a:p>
            <a:r>
              <a:rPr lang="en-US" dirty="0"/>
              <a:t>B-C</a:t>
            </a:r>
            <a:endParaRPr lang="en-GB" dirty="0"/>
          </a:p>
        </p:txBody>
      </p:sp>
      <p:sp>
        <p:nvSpPr>
          <p:cNvPr id="17" name="TextBox 16"/>
          <p:cNvSpPr txBox="1"/>
          <p:nvPr/>
        </p:nvSpPr>
        <p:spPr>
          <a:xfrm>
            <a:off x="4276398" y="3671192"/>
            <a:ext cx="582211" cy="369332"/>
          </a:xfrm>
          <a:prstGeom prst="rect">
            <a:avLst/>
          </a:prstGeom>
          <a:noFill/>
        </p:spPr>
        <p:txBody>
          <a:bodyPr wrap="none" rtlCol="0">
            <a:spAutoFit/>
          </a:bodyPr>
          <a:lstStyle/>
          <a:p>
            <a:r>
              <a:rPr lang="en-US" dirty="0"/>
              <a:t>A-D</a:t>
            </a:r>
            <a:endParaRPr lang="en-GB" dirty="0"/>
          </a:p>
        </p:txBody>
      </p:sp>
      <p:sp>
        <p:nvSpPr>
          <p:cNvPr id="18" name="TextBox 17"/>
          <p:cNvSpPr txBox="1"/>
          <p:nvPr/>
        </p:nvSpPr>
        <p:spPr>
          <a:xfrm>
            <a:off x="5901591" y="3733908"/>
            <a:ext cx="582211" cy="369332"/>
          </a:xfrm>
          <a:prstGeom prst="rect">
            <a:avLst/>
          </a:prstGeom>
          <a:noFill/>
        </p:spPr>
        <p:txBody>
          <a:bodyPr wrap="none" rtlCol="0">
            <a:spAutoFit/>
          </a:bodyPr>
          <a:lstStyle/>
          <a:p>
            <a:r>
              <a:rPr lang="en-US" dirty="0"/>
              <a:t>B-D</a:t>
            </a:r>
            <a:endParaRPr lang="en-GB" dirty="0"/>
          </a:p>
        </p:txBody>
      </p:sp>
      <p:sp>
        <p:nvSpPr>
          <p:cNvPr id="19" name="TextBox 18"/>
          <p:cNvSpPr txBox="1"/>
          <p:nvPr/>
        </p:nvSpPr>
        <p:spPr>
          <a:xfrm>
            <a:off x="7262094" y="3743200"/>
            <a:ext cx="582211" cy="369332"/>
          </a:xfrm>
          <a:prstGeom prst="rect">
            <a:avLst/>
          </a:prstGeom>
          <a:noFill/>
        </p:spPr>
        <p:txBody>
          <a:bodyPr wrap="none" rtlCol="0">
            <a:spAutoFit/>
          </a:bodyPr>
          <a:lstStyle/>
          <a:p>
            <a:r>
              <a:rPr lang="en-US" dirty="0"/>
              <a:t>A-C</a:t>
            </a:r>
            <a:endParaRPr lang="en-GB" dirty="0"/>
          </a:p>
        </p:txBody>
      </p:sp>
      <p:sp>
        <p:nvSpPr>
          <p:cNvPr id="20" name="TextBox 19"/>
          <p:cNvSpPr txBox="1"/>
          <p:nvPr/>
        </p:nvSpPr>
        <p:spPr>
          <a:xfrm>
            <a:off x="5023973" y="4112532"/>
            <a:ext cx="543739" cy="646331"/>
          </a:xfrm>
          <a:prstGeom prst="rect">
            <a:avLst/>
          </a:prstGeom>
          <a:noFill/>
        </p:spPr>
        <p:txBody>
          <a:bodyPr wrap="none" rtlCol="0">
            <a:spAutoFit/>
          </a:bodyPr>
          <a:lstStyle/>
          <a:p>
            <a:r>
              <a:rPr lang="en-US" dirty="0"/>
              <a:t>I-G</a:t>
            </a:r>
          </a:p>
          <a:p>
            <a:r>
              <a:rPr lang="en-US" dirty="0"/>
              <a:t>J-H</a:t>
            </a:r>
            <a:endParaRPr lang="en-GB" dirty="0"/>
          </a:p>
        </p:txBody>
      </p:sp>
    </p:spTree>
    <p:extLst>
      <p:ext uri="{BB962C8B-B14F-4D97-AF65-F5344CB8AC3E}">
        <p14:creationId xmlns:p14="http://schemas.microsoft.com/office/powerpoint/2010/main" val="36106322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based</a:t>
            </a:r>
            <a:endParaRPr lang="en-GB" dirty="0"/>
          </a:p>
        </p:txBody>
      </p:sp>
      <p:sp>
        <p:nvSpPr>
          <p:cNvPr id="3" name="Content Placeholder 2"/>
          <p:cNvSpPr>
            <a:spLocks noGrp="1"/>
          </p:cNvSpPr>
          <p:nvPr>
            <p:ph idx="1"/>
          </p:nvPr>
        </p:nvSpPr>
        <p:spPr/>
        <p:txBody>
          <a:bodyPr/>
          <a:lstStyle/>
          <a:p>
            <a:r>
              <a:rPr lang="en-US" dirty="0"/>
              <a:t>Calculate distance matrix using PAM/BLOSUM</a:t>
            </a:r>
          </a:p>
          <a:p>
            <a:endParaRPr lang="en-US" dirty="0"/>
          </a:p>
          <a:p>
            <a:r>
              <a:rPr lang="en-US" dirty="0"/>
              <a:t>Use clustering algorithm</a:t>
            </a:r>
          </a:p>
          <a:p>
            <a:pPr lvl="1"/>
            <a:r>
              <a:rPr lang="en-US" dirty="0"/>
              <a:t>Hierarchical</a:t>
            </a:r>
          </a:p>
          <a:p>
            <a:pPr lvl="1"/>
            <a:r>
              <a:rPr lang="en-US" dirty="0"/>
              <a:t>Neighbor-Joining</a:t>
            </a:r>
            <a:endParaRPr lang="en-GB" dirty="0"/>
          </a:p>
        </p:txBody>
      </p:sp>
    </p:spTree>
    <p:extLst>
      <p:ext uri="{BB962C8B-B14F-4D97-AF65-F5344CB8AC3E}">
        <p14:creationId xmlns:p14="http://schemas.microsoft.com/office/powerpoint/2010/main" val="1060858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Neighbor Joining</a:t>
            </a:r>
            <a:endParaRPr lang="en-GB" dirty="0"/>
          </a:p>
        </p:txBody>
      </p:sp>
      <p:sp>
        <p:nvSpPr>
          <p:cNvPr id="3" name="Content Placeholder 2"/>
          <p:cNvSpPr>
            <a:spLocks noGrp="1"/>
          </p:cNvSpPr>
          <p:nvPr>
            <p:ph idx="1"/>
          </p:nvPr>
        </p:nvSpPr>
        <p:spPr>
          <a:xfrm>
            <a:off x="540000" y="1349999"/>
            <a:ext cx="4104008" cy="4428000"/>
          </a:xfrm>
        </p:spPr>
        <p:txBody>
          <a:bodyPr/>
          <a:lstStyle/>
          <a:p>
            <a:r>
              <a:rPr lang="en-US" dirty="0"/>
              <a:t>Start with an unresolved tree</a:t>
            </a:r>
          </a:p>
          <a:p>
            <a:endParaRPr lang="en-US" dirty="0"/>
          </a:p>
          <a:p>
            <a:endParaRPr lang="en-US" dirty="0"/>
          </a:p>
          <a:p>
            <a:r>
              <a:rPr lang="en-US" dirty="0"/>
              <a:t>Find pair for which Q has the lowest value</a:t>
            </a:r>
          </a:p>
          <a:p>
            <a:endParaRPr lang="en-US" dirty="0"/>
          </a:p>
          <a:p>
            <a:r>
              <a:rPr lang="en-US" dirty="0"/>
              <a:t>Minimizes tree length</a:t>
            </a:r>
          </a:p>
          <a:p>
            <a:endParaRPr lang="en-US" dirty="0"/>
          </a:p>
          <a:p>
            <a:r>
              <a:rPr lang="en-US" dirty="0"/>
              <a:t>Implementation (</a:t>
            </a:r>
            <a:r>
              <a:rPr lang="en-US" dirty="0" err="1"/>
              <a:t>BioNJ</a:t>
            </a:r>
            <a:r>
              <a:rPr lang="en-US" dirty="0"/>
              <a:t>, </a:t>
            </a:r>
            <a:r>
              <a:rPr lang="en-US" dirty="0" err="1"/>
              <a:t>clustal</a:t>
            </a:r>
            <a:r>
              <a:rPr lang="en-US" dirty="0"/>
              <a:t>)</a:t>
            </a:r>
            <a:endParaRPr lang="en-GB" dirty="0"/>
          </a:p>
        </p:txBody>
      </p:sp>
      <p:pic>
        <p:nvPicPr>
          <p:cNvPr id="8194" name="Picture 2" descr="http://upload.wikimedia.org/wikipedia/en/thumb/a/a8/Neighbor-joining_7_taxa_start_to_finish.png/400px-Neighbor-joining_7_taxa_start_to_fini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939298"/>
            <a:ext cx="3810000" cy="4838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1560" y="5877272"/>
            <a:ext cx="2582758" cy="369332"/>
          </a:xfrm>
          <a:prstGeom prst="rect">
            <a:avLst/>
          </a:prstGeom>
          <a:noFill/>
        </p:spPr>
        <p:txBody>
          <a:bodyPr wrap="none" rtlCol="0">
            <a:spAutoFit/>
          </a:bodyPr>
          <a:lstStyle/>
          <a:p>
            <a:r>
              <a:rPr lang="en-US" dirty="0"/>
              <a:t>Image credit: Wikipedia</a:t>
            </a:r>
            <a:endParaRPr lang="en-GB" dirty="0"/>
          </a:p>
        </p:txBody>
      </p:sp>
      <p:pic>
        <p:nvPicPr>
          <p:cNvPr id="8196" name="Picture 4" descr="Q(i,j)=(r-2)d(i,j)-\sum_{k=1}^r d(i,k) - \sum_{k=1}^r d(j,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47" y="2276872"/>
            <a:ext cx="3810000" cy="46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470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endParaRPr lang="en-GB" dirty="0"/>
          </a:p>
        </p:txBody>
      </p:sp>
      <p:sp>
        <p:nvSpPr>
          <p:cNvPr id="3" name="Content Placeholder 2"/>
          <p:cNvSpPr>
            <a:spLocks noGrp="1"/>
          </p:cNvSpPr>
          <p:nvPr>
            <p:ph idx="1"/>
          </p:nvPr>
        </p:nvSpPr>
        <p:spPr/>
        <p:txBody>
          <a:bodyPr/>
          <a:lstStyle/>
          <a:p>
            <a:r>
              <a:rPr lang="en-US" dirty="0"/>
              <a:t>In distance matrix find smallest distance</a:t>
            </a:r>
          </a:p>
          <a:p>
            <a:endParaRPr lang="en-US" dirty="0"/>
          </a:p>
          <a:p>
            <a:r>
              <a:rPr lang="en-US" dirty="0"/>
              <a:t>Put nodes in one cluster</a:t>
            </a:r>
          </a:p>
          <a:p>
            <a:endParaRPr lang="en-US" dirty="0"/>
          </a:p>
          <a:p>
            <a:r>
              <a:rPr lang="en-US" dirty="0"/>
              <a:t>Recalculate distances</a:t>
            </a:r>
          </a:p>
          <a:p>
            <a:endParaRPr lang="en-US" dirty="0"/>
          </a:p>
          <a:p>
            <a:r>
              <a:rPr lang="en-US" dirty="0"/>
              <a:t>Repeat until all nodes are in one cluster</a:t>
            </a:r>
          </a:p>
        </p:txBody>
      </p:sp>
    </p:spTree>
    <p:extLst>
      <p:ext uri="{BB962C8B-B14F-4D97-AF65-F5344CB8AC3E}">
        <p14:creationId xmlns:p14="http://schemas.microsoft.com/office/powerpoint/2010/main" val="308357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Recalculating distances</a:t>
            </a:r>
            <a:endParaRPr lang="en-GB" dirty="0"/>
          </a:p>
        </p:txBody>
      </p:sp>
      <p:sp>
        <p:nvSpPr>
          <p:cNvPr id="3" name="Content Placeholder 2"/>
          <p:cNvSpPr>
            <a:spLocks noGrp="1"/>
          </p:cNvSpPr>
          <p:nvPr>
            <p:ph idx="1"/>
          </p:nvPr>
        </p:nvSpPr>
        <p:spPr/>
        <p:txBody>
          <a:bodyPr/>
          <a:lstStyle/>
          <a:p>
            <a:r>
              <a:rPr lang="en-US" dirty="0"/>
              <a:t>Average distance (UPGMA)</a:t>
            </a:r>
          </a:p>
          <a:p>
            <a:pPr lvl="1"/>
            <a:endParaRPr lang="en-US" dirty="0"/>
          </a:p>
          <a:p>
            <a:endParaRPr lang="en-US" dirty="0"/>
          </a:p>
          <a:p>
            <a:r>
              <a:rPr lang="en-US" dirty="0"/>
              <a:t>Maximum distance (Complete linkage)</a:t>
            </a:r>
          </a:p>
          <a:p>
            <a:endParaRPr lang="en-US" dirty="0"/>
          </a:p>
          <a:p>
            <a:r>
              <a:rPr lang="en-US" dirty="0"/>
              <a:t>Minimum distance (Single linkage)</a:t>
            </a:r>
            <a:endParaRPr lang="en-GB" dirty="0"/>
          </a:p>
        </p:txBody>
      </p:sp>
    </p:spTree>
    <p:extLst>
      <p:ext uri="{BB962C8B-B14F-4D97-AF65-F5344CB8AC3E}">
        <p14:creationId xmlns:p14="http://schemas.microsoft.com/office/powerpoint/2010/main" val="3285010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UPGMA</a:t>
            </a:r>
          </a:p>
        </p:txBody>
      </p:sp>
      <p:pic>
        <p:nvPicPr>
          <p:cNvPr id="5" name="Content Placeholder 4" descr="08-03.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16" t="-1520" r="316" b="78571"/>
          <a:stretch/>
        </p:blipFill>
        <p:spPr>
          <a:xfrm>
            <a:off x="540000" y="1349999"/>
            <a:ext cx="8334000" cy="2036668"/>
          </a:xfrm>
        </p:spPr>
      </p:pic>
    </p:spTree>
    <p:extLst>
      <p:ext uri="{BB962C8B-B14F-4D97-AF65-F5344CB8AC3E}">
        <p14:creationId xmlns:p14="http://schemas.microsoft.com/office/powerpoint/2010/main" val="2665364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Identify functional elements in the genome</a:t>
            </a:r>
          </a:p>
        </p:txBody>
      </p:sp>
      <p:pic>
        <p:nvPicPr>
          <p:cNvPr id="4" name="Content Placeholder 3"/>
          <p:cNvPicPr>
            <a:picLocks noGrp="1" noChangeAspect="1"/>
          </p:cNvPicPr>
          <p:nvPr>
            <p:ph idx="1"/>
          </p:nvPr>
        </p:nvPicPr>
        <p:blipFill rotWithShape="1">
          <a:blip r:embed="rId3"/>
          <a:srcRect t="-216" b="-1061"/>
          <a:stretch/>
        </p:blipFill>
        <p:spPr>
          <a:xfrm>
            <a:off x="540000" y="1081452"/>
            <a:ext cx="6840312" cy="5362466"/>
          </a:xfrm>
        </p:spPr>
      </p:pic>
      <p:sp>
        <p:nvSpPr>
          <p:cNvPr id="5" name="TextBox 4"/>
          <p:cNvSpPr txBox="1"/>
          <p:nvPr/>
        </p:nvSpPr>
        <p:spPr>
          <a:xfrm>
            <a:off x="-21574" y="6488668"/>
            <a:ext cx="3418211" cy="369332"/>
          </a:xfrm>
          <a:prstGeom prst="rect">
            <a:avLst/>
          </a:prstGeom>
          <a:noFill/>
        </p:spPr>
        <p:txBody>
          <a:bodyPr wrap="none" rtlCol="0">
            <a:spAutoFit/>
          </a:bodyPr>
          <a:lstStyle/>
          <a:p>
            <a:r>
              <a:rPr lang="en-US" dirty="0" err="1"/>
              <a:t>Afoldi</a:t>
            </a:r>
            <a:r>
              <a:rPr lang="en-US" dirty="0"/>
              <a:t>, </a:t>
            </a:r>
            <a:r>
              <a:rPr lang="en-US" i="1" dirty="0"/>
              <a:t>Genome Research </a:t>
            </a:r>
            <a:r>
              <a:rPr lang="en-US" dirty="0"/>
              <a:t>2013</a:t>
            </a:r>
          </a:p>
        </p:txBody>
      </p:sp>
    </p:spTree>
    <p:extLst>
      <p:ext uri="{BB962C8B-B14F-4D97-AF65-F5344CB8AC3E}">
        <p14:creationId xmlns:p14="http://schemas.microsoft.com/office/powerpoint/2010/main" val="2242719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UPGMA</a:t>
            </a:r>
          </a:p>
        </p:txBody>
      </p:sp>
      <p:pic>
        <p:nvPicPr>
          <p:cNvPr id="5" name="Content Placeholder 4" descr="08-03.jpg"/>
          <p:cNvPicPr>
            <a:picLocks noGrp="1" noChangeAspect="1"/>
          </p:cNvPicPr>
          <p:nvPr>
            <p:ph idx="1"/>
          </p:nvPr>
        </p:nvPicPr>
        <p:blipFill rotWithShape="1">
          <a:blip r:embed="rId2">
            <a:extLst>
              <a:ext uri="{28A0092B-C50C-407E-A947-70E740481C1C}">
                <a14:useLocalDpi xmlns:a14="http://schemas.microsoft.com/office/drawing/2010/main" val="0"/>
              </a:ext>
            </a:extLst>
          </a:blip>
          <a:srcRect t="23444" b="38502"/>
          <a:stretch/>
        </p:blipFill>
        <p:spPr>
          <a:xfrm>
            <a:off x="540000" y="1349998"/>
            <a:ext cx="8334000" cy="3377223"/>
          </a:xfrm>
        </p:spPr>
      </p:pic>
    </p:spTree>
    <p:extLst>
      <p:ext uri="{BB962C8B-B14F-4D97-AF65-F5344CB8AC3E}">
        <p14:creationId xmlns:p14="http://schemas.microsoft.com/office/powerpoint/2010/main" val="1191501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UPGMA</a:t>
            </a:r>
          </a:p>
        </p:txBody>
      </p:sp>
      <p:pic>
        <p:nvPicPr>
          <p:cNvPr id="5" name="Content Placeholder 4" descr="08-03.jpg"/>
          <p:cNvPicPr>
            <a:picLocks noGrp="1" noChangeAspect="1"/>
          </p:cNvPicPr>
          <p:nvPr>
            <p:ph idx="1"/>
          </p:nvPr>
        </p:nvPicPr>
        <p:blipFill rotWithShape="1">
          <a:blip r:embed="rId2">
            <a:extLst>
              <a:ext uri="{28A0092B-C50C-407E-A947-70E740481C1C}">
                <a14:useLocalDpi xmlns:a14="http://schemas.microsoft.com/office/drawing/2010/main" val="0"/>
              </a:ext>
            </a:extLst>
          </a:blip>
          <a:srcRect t="61946"/>
          <a:stretch/>
        </p:blipFill>
        <p:spPr>
          <a:xfrm>
            <a:off x="540000" y="1349998"/>
            <a:ext cx="8334000" cy="3377223"/>
          </a:xfrm>
        </p:spPr>
      </p:pic>
    </p:spTree>
    <p:extLst>
      <p:ext uri="{BB962C8B-B14F-4D97-AF65-F5344CB8AC3E}">
        <p14:creationId xmlns:p14="http://schemas.microsoft.com/office/powerpoint/2010/main" val="1935915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a:t>
            </a:r>
            <a:endParaRPr lang="en-GB" dirty="0"/>
          </a:p>
        </p:txBody>
      </p:sp>
      <p:sp>
        <p:nvSpPr>
          <p:cNvPr id="3" name="Content Placeholder 2"/>
          <p:cNvSpPr>
            <a:spLocks noGrp="1"/>
          </p:cNvSpPr>
          <p:nvPr>
            <p:ph idx="1"/>
          </p:nvPr>
        </p:nvSpPr>
        <p:spPr>
          <a:xfrm>
            <a:off x="540000" y="1349998"/>
            <a:ext cx="3405915" cy="5247353"/>
          </a:xfrm>
        </p:spPr>
        <p:txBody>
          <a:bodyPr/>
          <a:lstStyle/>
          <a:p>
            <a:r>
              <a:rPr lang="en-US" dirty="0"/>
              <a:t>Statistical significance of branches</a:t>
            </a:r>
          </a:p>
          <a:p>
            <a:pPr lvl="1"/>
            <a:r>
              <a:rPr lang="en-US" dirty="0"/>
              <a:t>Estimate variance</a:t>
            </a:r>
          </a:p>
          <a:p>
            <a:endParaRPr lang="en-US" dirty="0"/>
          </a:p>
          <a:p>
            <a:r>
              <a:rPr lang="en-US" dirty="0"/>
              <a:t> Resampling</a:t>
            </a:r>
          </a:p>
          <a:p>
            <a:endParaRPr lang="en-US" dirty="0"/>
          </a:p>
          <a:p>
            <a:r>
              <a:rPr lang="en-US" dirty="0"/>
              <a:t>Drawing same number of sites with replacement</a:t>
            </a:r>
            <a:endParaRPr lang="en-GB" dirty="0"/>
          </a:p>
        </p:txBody>
      </p:sp>
      <p:pic>
        <p:nvPicPr>
          <p:cNvPr id="4" name="Afbeelding 3">
            <a:extLst>
              <a:ext uri="{FF2B5EF4-FFF2-40B4-BE49-F238E27FC236}">
                <a16:creationId xmlns:a16="http://schemas.microsoft.com/office/drawing/2014/main" xmlns="" id="{94E9B784-60D1-4E09-AA5A-335CB56E6F20}"/>
              </a:ext>
            </a:extLst>
          </p:cNvPr>
          <p:cNvPicPr>
            <a:picLocks noChangeAspect="1"/>
          </p:cNvPicPr>
          <p:nvPr/>
        </p:nvPicPr>
        <p:blipFill rotWithShape="1">
          <a:blip r:embed="rId2"/>
          <a:srcRect l="6840" t="7573" r="2062"/>
          <a:stretch/>
        </p:blipFill>
        <p:spPr>
          <a:xfrm>
            <a:off x="4071452" y="1080000"/>
            <a:ext cx="4677011" cy="4797272"/>
          </a:xfrm>
          <a:prstGeom prst="rect">
            <a:avLst/>
          </a:prstGeom>
        </p:spPr>
      </p:pic>
    </p:spTree>
    <p:extLst>
      <p:ext uri="{BB962C8B-B14F-4D97-AF65-F5344CB8AC3E}">
        <p14:creationId xmlns:p14="http://schemas.microsoft.com/office/powerpoint/2010/main" val="3515459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Estimation</a:t>
            </a:r>
            <a:endParaRPr lang="en-GB" dirty="0"/>
          </a:p>
        </p:txBody>
      </p:sp>
      <p:sp>
        <p:nvSpPr>
          <p:cNvPr id="3" name="Content Placeholder 2"/>
          <p:cNvSpPr>
            <a:spLocks noGrp="1"/>
          </p:cNvSpPr>
          <p:nvPr>
            <p:ph idx="1"/>
          </p:nvPr>
        </p:nvSpPr>
        <p:spPr/>
        <p:txBody>
          <a:bodyPr/>
          <a:lstStyle/>
          <a:p>
            <a:r>
              <a:rPr lang="en-US" dirty="0"/>
              <a:t>Explicit evolutionary model (M)</a:t>
            </a:r>
          </a:p>
          <a:p>
            <a:r>
              <a:rPr lang="en-US" dirty="0"/>
              <a:t>Estimate likelihood of a tree (T) given the data (D) and a model (M)</a:t>
            </a:r>
          </a:p>
          <a:p>
            <a:r>
              <a:rPr lang="en-US" dirty="0" err="1"/>
              <a:t>Eg</a:t>
            </a:r>
            <a:r>
              <a:rPr lang="en-US" dirty="0"/>
              <a:t>: Equal evolutionary rates in branches (clock assumption)</a:t>
            </a:r>
          </a:p>
          <a:p>
            <a:r>
              <a:rPr lang="en-US" dirty="0"/>
              <a:t>Needs trees as input, </a:t>
            </a:r>
            <a:r>
              <a:rPr lang="en-US" dirty="0" err="1"/>
              <a:t>eg</a:t>
            </a:r>
            <a:r>
              <a:rPr lang="en-US" dirty="0"/>
              <a:t> generated by neighbor joining</a:t>
            </a:r>
          </a:p>
          <a:p>
            <a:r>
              <a:rPr lang="en-US" dirty="0"/>
              <a:t>Possibility to test evolutionary models</a:t>
            </a:r>
          </a:p>
          <a:p>
            <a:endParaRPr lang="en-US" dirty="0"/>
          </a:p>
          <a:p>
            <a:endParaRPr lang="en-US" dirty="0"/>
          </a:p>
          <a:p>
            <a:r>
              <a:rPr lang="en-US" dirty="0"/>
              <a:t>Implementations (PAML, </a:t>
            </a:r>
            <a:r>
              <a:rPr lang="en-US" dirty="0" err="1"/>
              <a:t>PhyML</a:t>
            </a:r>
            <a:r>
              <a:rPr lang="en-US" dirty="0"/>
              <a:t>, </a:t>
            </a:r>
            <a:r>
              <a:rPr lang="en-US" dirty="0" err="1"/>
              <a:t>RaxML</a:t>
            </a:r>
            <a:r>
              <a:rPr lang="en-US" dirty="0"/>
              <a:t>)</a:t>
            </a:r>
            <a:endParaRPr lang="en-GB" dirty="0"/>
          </a:p>
        </p:txBody>
      </p:sp>
    </p:spTree>
    <p:extLst>
      <p:ext uri="{BB962C8B-B14F-4D97-AF65-F5344CB8AC3E}">
        <p14:creationId xmlns:p14="http://schemas.microsoft.com/office/powerpoint/2010/main" val="1467562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from today</a:t>
            </a:r>
          </a:p>
        </p:txBody>
      </p:sp>
      <p:sp>
        <p:nvSpPr>
          <p:cNvPr id="3" name="Content Placeholder 2"/>
          <p:cNvSpPr>
            <a:spLocks noGrp="1"/>
          </p:cNvSpPr>
          <p:nvPr>
            <p:ph idx="1"/>
          </p:nvPr>
        </p:nvSpPr>
        <p:spPr/>
        <p:txBody>
          <a:bodyPr/>
          <a:lstStyle/>
          <a:p>
            <a:r>
              <a:rPr lang="en-US" dirty="0"/>
              <a:t>Definition of PAM and BLOSUM matrices</a:t>
            </a:r>
          </a:p>
          <a:p>
            <a:r>
              <a:rPr lang="en-US" dirty="0"/>
              <a:t>Progressive alignment</a:t>
            </a:r>
          </a:p>
          <a:p>
            <a:pPr lvl="1"/>
            <a:r>
              <a:rPr lang="en-US" dirty="0"/>
              <a:t>Pitfalls (greediness)</a:t>
            </a:r>
          </a:p>
          <a:p>
            <a:pPr lvl="1"/>
            <a:r>
              <a:rPr lang="en-US" dirty="0"/>
              <a:t>Benchmarking</a:t>
            </a:r>
          </a:p>
          <a:p>
            <a:pPr lvl="1"/>
            <a:endParaRPr lang="en-US" dirty="0"/>
          </a:p>
          <a:p>
            <a:r>
              <a:rPr lang="en-US" dirty="0"/>
              <a:t>Phylogenetic tree reconstruction</a:t>
            </a:r>
          </a:p>
          <a:p>
            <a:pPr lvl="1"/>
            <a:r>
              <a:rPr lang="en-US" dirty="0"/>
              <a:t>Parsimony</a:t>
            </a:r>
          </a:p>
          <a:p>
            <a:pPr lvl="1"/>
            <a:r>
              <a:rPr lang="en-US" dirty="0"/>
              <a:t>Distance based</a:t>
            </a:r>
          </a:p>
          <a:p>
            <a:pPr lvl="1"/>
            <a:r>
              <a:rPr lang="en-US" dirty="0"/>
              <a:t>Maximum likelihood</a:t>
            </a:r>
          </a:p>
          <a:p>
            <a:endParaRPr lang="en-US" dirty="0"/>
          </a:p>
        </p:txBody>
      </p:sp>
    </p:spTree>
    <p:extLst>
      <p:ext uri="{BB962C8B-B14F-4D97-AF65-F5344CB8AC3E}">
        <p14:creationId xmlns:p14="http://schemas.microsoft.com/office/powerpoint/2010/main" val="3379980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6292235-EF94-4E7B-9E8D-D19AAF8401B4}"/>
              </a:ext>
            </a:extLst>
          </p:cNvPr>
          <p:cNvSpPr>
            <a:spLocks noGrp="1"/>
          </p:cNvSpPr>
          <p:nvPr>
            <p:ph type="title"/>
          </p:nvPr>
        </p:nvSpPr>
        <p:spPr/>
        <p:txBody>
          <a:bodyPr/>
          <a:lstStyle/>
          <a:p>
            <a:r>
              <a:rPr lang="en-US" dirty="0"/>
              <a:t>For next class</a:t>
            </a:r>
          </a:p>
        </p:txBody>
      </p:sp>
      <p:sp>
        <p:nvSpPr>
          <p:cNvPr id="3" name="Tijdelijke aanduiding voor inhoud 2">
            <a:extLst>
              <a:ext uri="{FF2B5EF4-FFF2-40B4-BE49-F238E27FC236}">
                <a16:creationId xmlns:a16="http://schemas.microsoft.com/office/drawing/2014/main" xmlns="" id="{A129A5B8-39E4-4659-BEB1-8D82401042A9}"/>
              </a:ext>
            </a:extLst>
          </p:cNvPr>
          <p:cNvSpPr>
            <a:spLocks noGrp="1"/>
          </p:cNvSpPr>
          <p:nvPr>
            <p:ph idx="1"/>
          </p:nvPr>
        </p:nvSpPr>
        <p:spPr/>
        <p:txBody>
          <a:bodyPr/>
          <a:lstStyle/>
          <a:p>
            <a:r>
              <a:rPr lang="en-US" dirty="0"/>
              <a:t>Read papers</a:t>
            </a:r>
          </a:p>
          <a:p>
            <a:pPr lvl="1"/>
            <a:r>
              <a:rPr lang="en-US" dirty="0"/>
              <a:t>COGs</a:t>
            </a:r>
          </a:p>
          <a:p>
            <a:pPr lvl="1"/>
            <a:r>
              <a:rPr lang="en-US" dirty="0"/>
              <a:t>Protein domains</a:t>
            </a:r>
          </a:p>
          <a:p>
            <a:r>
              <a:rPr lang="en-US" dirty="0"/>
              <a:t>Finish assignment below</a:t>
            </a:r>
          </a:p>
        </p:txBody>
      </p:sp>
    </p:spTree>
    <p:extLst>
      <p:ext uri="{BB962C8B-B14F-4D97-AF65-F5344CB8AC3E}">
        <p14:creationId xmlns:p14="http://schemas.microsoft.com/office/powerpoint/2010/main" val="3930129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phylogenetic trees</a:t>
            </a:r>
            <a:endParaRPr lang="en-GB" dirty="0"/>
          </a:p>
        </p:txBody>
      </p:sp>
      <p:sp>
        <p:nvSpPr>
          <p:cNvPr id="3" name="Content Placeholder 2"/>
          <p:cNvSpPr>
            <a:spLocks noGrp="1"/>
          </p:cNvSpPr>
          <p:nvPr>
            <p:ph idx="1"/>
          </p:nvPr>
        </p:nvSpPr>
        <p:spPr/>
        <p:txBody>
          <a:bodyPr/>
          <a:lstStyle/>
          <a:p>
            <a:r>
              <a:rPr lang="en-US" sz="2000" dirty="0"/>
              <a:t>Collect your results and document steps and parameter choices. By the end of the class, submit one pdf on Toledo</a:t>
            </a:r>
          </a:p>
          <a:p>
            <a:r>
              <a:rPr lang="en-US" sz="2000" dirty="0"/>
              <a:t>Search Mpn515 in </a:t>
            </a:r>
            <a:r>
              <a:rPr lang="en-US" sz="2000" dirty="0" err="1"/>
              <a:t>UniProt</a:t>
            </a:r>
            <a:r>
              <a:rPr lang="en-US" sz="2000" dirty="0"/>
              <a:t> (</a:t>
            </a:r>
            <a:r>
              <a:rPr lang="en-US" sz="2000" dirty="0">
                <a:hlinkClick r:id="rId2"/>
              </a:rPr>
              <a:t>http://uniprot.org</a:t>
            </a:r>
            <a:r>
              <a:rPr lang="en-US" sz="2000" dirty="0"/>
              <a:t> )</a:t>
            </a:r>
          </a:p>
          <a:p>
            <a:pPr lvl="1"/>
            <a:r>
              <a:rPr lang="en-US" sz="2000" dirty="0"/>
              <a:t>From what species is this protein?</a:t>
            </a:r>
          </a:p>
          <a:p>
            <a:pPr lvl="1"/>
            <a:r>
              <a:rPr lang="en-US" sz="2000" dirty="0"/>
              <a:t>What is the function of this protein?</a:t>
            </a:r>
            <a:endParaRPr lang="en-US" sz="1600" dirty="0"/>
          </a:p>
          <a:p>
            <a:r>
              <a:rPr lang="en-US" sz="2000" dirty="0"/>
              <a:t>Find homologs in at least 25 distinct species (model organisms) (</a:t>
            </a:r>
            <a:r>
              <a:rPr lang="en-US" sz="2000" dirty="0">
                <a:hlinkClick r:id="rId3"/>
              </a:rPr>
              <a:t>http://www.ncbi.nlm.nih.gov/blast</a:t>
            </a:r>
            <a:r>
              <a:rPr lang="en-US" sz="2000" dirty="0"/>
              <a:t> )</a:t>
            </a:r>
          </a:p>
          <a:p>
            <a:r>
              <a:rPr lang="en-US" sz="2000" dirty="0"/>
              <a:t>Make a </a:t>
            </a:r>
            <a:r>
              <a:rPr lang="en-US" sz="2000" dirty="0" err="1"/>
              <a:t>fasta</a:t>
            </a:r>
            <a:r>
              <a:rPr lang="en-US" sz="2000" dirty="0"/>
              <a:t> file in a text editor and give human-readable names to your proteins</a:t>
            </a:r>
          </a:p>
          <a:p>
            <a:r>
              <a:rPr lang="en-US" sz="2000" dirty="0"/>
              <a:t>Make a multiple alignment </a:t>
            </a:r>
            <a:r>
              <a:rPr lang="en-GB" sz="2000" dirty="0"/>
              <a:t>or (</a:t>
            </a:r>
            <a:r>
              <a:rPr lang="en-GB" sz="2000" dirty="0">
                <a:hlinkClick r:id="rId4"/>
              </a:rPr>
              <a:t>http://www.ebi.ac.uk/Tools/msa/</a:t>
            </a:r>
            <a:r>
              <a:rPr lang="en-GB" sz="2000" dirty="0"/>
              <a:t>), use at least 2 alignment programs.</a:t>
            </a:r>
            <a:endParaRPr lang="en-US" sz="2000" dirty="0"/>
          </a:p>
          <a:p>
            <a:r>
              <a:rPr lang="en-US" sz="2000" dirty="0"/>
              <a:t>Create a phylogenetic tree for each of your alignments, compare them.</a:t>
            </a:r>
          </a:p>
          <a:p>
            <a:r>
              <a:rPr lang="en-US" sz="2000" dirty="0"/>
              <a:t>Visualize your trees in </a:t>
            </a:r>
            <a:r>
              <a:rPr lang="en-US" sz="2000" dirty="0" err="1"/>
              <a:t>iTol</a:t>
            </a:r>
            <a:r>
              <a:rPr lang="en-US" sz="2000" dirty="0"/>
              <a:t> (</a:t>
            </a:r>
            <a:r>
              <a:rPr lang="en-US" sz="2000" dirty="0">
                <a:hlinkClick r:id="rId5"/>
              </a:rPr>
              <a:t>http://itol.embl.de</a:t>
            </a:r>
            <a:r>
              <a:rPr lang="en-US" sz="2000" dirty="0"/>
              <a:t>) </a:t>
            </a:r>
          </a:p>
        </p:txBody>
      </p:sp>
    </p:spTree>
    <p:extLst>
      <p:ext uri="{BB962C8B-B14F-4D97-AF65-F5344CB8AC3E}">
        <p14:creationId xmlns:p14="http://schemas.microsoft.com/office/powerpoint/2010/main" val="3660881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Access to remote server</a:t>
            </a:r>
          </a:p>
        </p:txBody>
      </p:sp>
      <p:sp>
        <p:nvSpPr>
          <p:cNvPr id="4" name="Content Placeholder 3"/>
          <p:cNvSpPr>
            <a:spLocks noGrp="1"/>
          </p:cNvSpPr>
          <p:nvPr>
            <p:ph idx="1"/>
          </p:nvPr>
        </p:nvSpPr>
        <p:spPr/>
        <p:txBody>
          <a:bodyPr/>
          <a:lstStyle/>
          <a:p>
            <a:r>
              <a:rPr lang="en-US" dirty="0"/>
              <a:t>Connect to server with </a:t>
            </a:r>
            <a:r>
              <a:rPr lang="en-US" dirty="0" err="1"/>
              <a:t>ssh</a:t>
            </a:r>
            <a:r>
              <a:rPr lang="en-US" dirty="0"/>
              <a:t> secure shell or putty</a:t>
            </a:r>
          </a:p>
          <a:p>
            <a:r>
              <a:rPr lang="en-US" dirty="0">
                <a:solidFill>
                  <a:srgbClr val="FF0000"/>
                </a:solidFill>
              </a:rPr>
              <a:t>r</a:t>
            </a:r>
            <a:r>
              <a:rPr lang="en-US" dirty="0" smtClean="0">
                <a:solidFill>
                  <a:srgbClr val="FF0000"/>
                </a:solidFill>
              </a:rPr>
              <a:t>[</a:t>
            </a:r>
            <a:r>
              <a:rPr lang="en-US" dirty="0">
                <a:solidFill>
                  <a:srgbClr val="FF0000"/>
                </a:solidFill>
              </a:rPr>
              <a:t>your number]@</a:t>
            </a:r>
            <a:r>
              <a:rPr lang="en-US" dirty="0" err="1" smtClean="0">
                <a:solidFill>
                  <a:srgbClr val="FF0000"/>
                </a:solidFill>
              </a:rPr>
              <a:t>students.hpc.kuleuven.be</a:t>
            </a:r>
            <a:endParaRPr lang="en-US" dirty="0">
              <a:solidFill>
                <a:srgbClr val="FF0000"/>
              </a:solidFill>
            </a:endParaRPr>
          </a:p>
          <a:p>
            <a:r>
              <a:rPr lang="en-US" dirty="0" err="1"/>
              <a:t>pwd</a:t>
            </a:r>
            <a:r>
              <a:rPr lang="en-US" dirty="0"/>
              <a:t> is your central </a:t>
            </a:r>
            <a:r>
              <a:rPr lang="en-US" dirty="0" err="1"/>
              <a:t>kuleuven</a:t>
            </a:r>
            <a:r>
              <a:rPr lang="en-US" dirty="0"/>
              <a:t> password</a:t>
            </a:r>
          </a:p>
        </p:txBody>
      </p:sp>
    </p:spTree>
    <p:extLst>
      <p:ext uri="{BB962C8B-B14F-4D97-AF65-F5344CB8AC3E}">
        <p14:creationId xmlns:p14="http://schemas.microsoft.com/office/powerpoint/2010/main" val="4181951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Copying files to and from the server</a:t>
            </a:r>
          </a:p>
        </p:txBody>
      </p:sp>
      <p:sp>
        <p:nvSpPr>
          <p:cNvPr id="3" name="Content Placeholder 2"/>
          <p:cNvSpPr>
            <a:spLocks noGrp="1"/>
          </p:cNvSpPr>
          <p:nvPr>
            <p:ph idx="1"/>
          </p:nvPr>
        </p:nvSpPr>
        <p:spPr/>
        <p:txBody>
          <a:bodyPr/>
          <a:lstStyle/>
          <a:p>
            <a:r>
              <a:rPr lang="en-US" dirty="0"/>
              <a:t>From Linux or Mac terminal:</a:t>
            </a:r>
          </a:p>
          <a:p>
            <a:pPr lvl="1"/>
            <a:r>
              <a:rPr lang="en-US" dirty="0" err="1"/>
              <a:t>sftp</a:t>
            </a:r>
            <a:endParaRPr lang="en-US" dirty="0"/>
          </a:p>
          <a:p>
            <a:pPr lvl="1"/>
            <a:r>
              <a:rPr lang="en-US" dirty="0" err="1"/>
              <a:t>scp</a:t>
            </a:r>
            <a:endParaRPr lang="en-US" dirty="0"/>
          </a:p>
          <a:p>
            <a:endParaRPr lang="en-US" dirty="0"/>
          </a:p>
          <a:p>
            <a:r>
              <a:rPr lang="en-US" dirty="0"/>
              <a:t>From windows:</a:t>
            </a:r>
          </a:p>
          <a:p>
            <a:pPr lvl="1"/>
            <a:r>
              <a:rPr lang="en-US" dirty="0"/>
              <a:t>putty </a:t>
            </a:r>
            <a:r>
              <a:rPr lang="en-US" dirty="0" err="1"/>
              <a:t>pscp</a:t>
            </a:r>
            <a:endParaRPr lang="en-US" dirty="0"/>
          </a:p>
          <a:p>
            <a:pPr lvl="1"/>
            <a:r>
              <a:rPr lang="en-US" dirty="0" err="1"/>
              <a:t>WinSCP</a:t>
            </a:r>
            <a:endParaRPr lang="en-US" dirty="0"/>
          </a:p>
        </p:txBody>
      </p:sp>
    </p:spTree>
    <p:extLst>
      <p:ext uri="{BB962C8B-B14F-4D97-AF65-F5344CB8AC3E}">
        <p14:creationId xmlns:p14="http://schemas.microsoft.com/office/powerpoint/2010/main" val="3892066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reminder</a:t>
            </a:r>
          </a:p>
        </p:txBody>
      </p:sp>
      <p:sp>
        <p:nvSpPr>
          <p:cNvPr id="3" name="Content Placeholder 2"/>
          <p:cNvSpPr>
            <a:spLocks noGrp="1"/>
          </p:cNvSpPr>
          <p:nvPr>
            <p:ph idx="1"/>
          </p:nvPr>
        </p:nvSpPr>
        <p:spPr/>
        <p:txBody>
          <a:bodyPr/>
          <a:lstStyle/>
          <a:p>
            <a:r>
              <a:rPr lang="en-US" dirty="0" err="1"/>
              <a:t>pwd</a:t>
            </a:r>
            <a:r>
              <a:rPr lang="en-US" dirty="0"/>
              <a:t>: show current path</a:t>
            </a:r>
          </a:p>
          <a:p>
            <a:r>
              <a:rPr lang="en-US" dirty="0"/>
              <a:t>cd [DIR]: change to a directory [DIR]</a:t>
            </a:r>
          </a:p>
          <a:p>
            <a:r>
              <a:rPr lang="en-US" dirty="0" err="1"/>
              <a:t>mkdir</a:t>
            </a:r>
            <a:r>
              <a:rPr lang="en-US" dirty="0"/>
              <a:t>: make a new directory</a:t>
            </a:r>
          </a:p>
          <a:p>
            <a:r>
              <a:rPr lang="en-US" dirty="0" err="1"/>
              <a:t>ls</a:t>
            </a:r>
            <a:r>
              <a:rPr lang="en-US" dirty="0"/>
              <a:t>: list files in the current directory</a:t>
            </a:r>
          </a:p>
          <a:p>
            <a:r>
              <a:rPr lang="en-US" dirty="0" err="1"/>
              <a:t>cp</a:t>
            </a:r>
            <a:r>
              <a:rPr lang="en-US" dirty="0"/>
              <a:t> [filename] [destination] copy a file from [filename] to a destination . means to the current directory.</a:t>
            </a:r>
          </a:p>
          <a:p>
            <a:r>
              <a:rPr lang="en-US" dirty="0" err="1"/>
              <a:t>grep</a:t>
            </a:r>
            <a:r>
              <a:rPr lang="en-US" dirty="0"/>
              <a:t> [pattern] [file]: shows lines in the file containing that pattern</a:t>
            </a:r>
          </a:p>
          <a:p>
            <a:r>
              <a:rPr lang="en-US" dirty="0" err="1"/>
              <a:t>wc</a:t>
            </a:r>
            <a:r>
              <a:rPr lang="en-US" dirty="0"/>
              <a:t> [file]: gives number of lines, words characters in a file</a:t>
            </a:r>
          </a:p>
          <a:p>
            <a:r>
              <a:rPr lang="en-US" dirty="0"/>
              <a:t>| : pipes output of one command into next command, where output is considered same as [file]</a:t>
            </a:r>
          </a:p>
        </p:txBody>
      </p:sp>
    </p:spTree>
    <p:extLst>
      <p:ext uri="{BB962C8B-B14F-4D97-AF65-F5344CB8AC3E}">
        <p14:creationId xmlns:p14="http://schemas.microsoft.com/office/powerpoint/2010/main" val="508596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Conservation to assess most likely associated variant</a:t>
            </a:r>
          </a:p>
        </p:txBody>
      </p:sp>
      <p:pic>
        <p:nvPicPr>
          <p:cNvPr id="4" name="Content Placeholder 3"/>
          <p:cNvPicPr>
            <a:picLocks noGrp="1" noChangeAspect="1"/>
          </p:cNvPicPr>
          <p:nvPr>
            <p:ph idx="1"/>
          </p:nvPr>
        </p:nvPicPr>
        <p:blipFill rotWithShape="1">
          <a:blip r:embed="rId3"/>
          <a:srcRect l="-1" t="-4388" r="-1377" b="164"/>
          <a:stretch/>
        </p:blipFill>
        <p:spPr>
          <a:xfrm>
            <a:off x="683568" y="1011660"/>
            <a:ext cx="7488832" cy="5478422"/>
          </a:xfrm>
        </p:spPr>
      </p:pic>
    </p:spTree>
    <p:extLst>
      <p:ext uri="{BB962C8B-B14F-4D97-AF65-F5344CB8AC3E}">
        <p14:creationId xmlns:p14="http://schemas.microsoft.com/office/powerpoint/2010/main" val="29187995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			</a:t>
            </a:r>
          </a:p>
        </p:txBody>
      </p:sp>
      <p:sp>
        <p:nvSpPr>
          <p:cNvPr id="3" name="Content Placeholder 2"/>
          <p:cNvSpPr>
            <a:spLocks noGrp="1"/>
          </p:cNvSpPr>
          <p:nvPr>
            <p:ph idx="1"/>
          </p:nvPr>
        </p:nvSpPr>
        <p:spPr/>
        <p:txBody>
          <a:bodyPr/>
          <a:lstStyle/>
          <a:p>
            <a:r>
              <a:rPr lang="en-US" dirty="0"/>
              <a:t>Module avail</a:t>
            </a:r>
          </a:p>
          <a:p>
            <a:pPr lvl="1"/>
            <a:r>
              <a:rPr lang="en-US" dirty="0"/>
              <a:t>List all installed software packages</a:t>
            </a:r>
          </a:p>
          <a:p>
            <a:r>
              <a:rPr lang="en-US" dirty="0"/>
              <a:t>Module list</a:t>
            </a:r>
          </a:p>
          <a:p>
            <a:pPr lvl="1"/>
            <a:r>
              <a:rPr lang="en-US" dirty="0"/>
              <a:t>List all loaded modules in current session</a:t>
            </a:r>
          </a:p>
          <a:p>
            <a:r>
              <a:rPr lang="en-US" dirty="0"/>
              <a:t>Module load Python</a:t>
            </a:r>
          </a:p>
          <a:p>
            <a:pPr lvl="1"/>
            <a:r>
              <a:rPr lang="en-US" dirty="0"/>
              <a:t>Load the (default) Python software</a:t>
            </a:r>
          </a:p>
          <a:p>
            <a:r>
              <a:rPr lang="en-US" dirty="0"/>
              <a:t>Module load Python/3.2.5-foss-2014a</a:t>
            </a:r>
          </a:p>
          <a:p>
            <a:pPr lvl="1"/>
            <a:r>
              <a:rPr lang="en-US" dirty="0"/>
              <a:t>Load a specific version of Python</a:t>
            </a:r>
          </a:p>
        </p:txBody>
      </p:sp>
    </p:spTree>
    <p:extLst>
      <p:ext uri="{BB962C8B-B14F-4D97-AF65-F5344CB8AC3E}">
        <p14:creationId xmlns:p14="http://schemas.microsoft.com/office/powerpoint/2010/main" val="35272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553493"/>
            <a:ext cx="6840760" cy="6032421"/>
          </a:xfrm>
          <a:prstGeom prst="rect">
            <a:avLst/>
          </a:prstGeom>
          <a:noFill/>
        </p:spPr>
        <p:txBody>
          <a:bodyPr wrap="square" rtlCol="0">
            <a:spAutoFit/>
          </a:bodyPr>
          <a:lstStyle/>
          <a:p>
            <a:r>
              <a:rPr lang="en-US" dirty="0">
                <a:latin typeface="+mj-lt"/>
              </a:rPr>
              <a:t>Download the files from Toledo:</a:t>
            </a:r>
          </a:p>
          <a:p>
            <a:endParaRPr lang="en-US" dirty="0">
              <a:latin typeface="Courier" pitchFamily="49" charset="0"/>
            </a:endParaRPr>
          </a:p>
          <a:p>
            <a:r>
              <a:rPr lang="en-US" sz="1400" dirty="0">
                <a:latin typeface="Courier" pitchFamily="49" charset="0"/>
              </a:rPr>
              <a:t>16S_Myco.fsa</a:t>
            </a:r>
          </a:p>
          <a:p>
            <a:r>
              <a:rPr lang="en-US" sz="1400" dirty="0">
                <a:latin typeface="Courier" pitchFamily="49" charset="0"/>
              </a:rPr>
              <a:t>RpoA_Myco.fsa.txt</a:t>
            </a:r>
          </a:p>
          <a:p>
            <a:r>
              <a:rPr lang="en-US" sz="1400" dirty="0">
                <a:latin typeface="Courier" pitchFamily="49" charset="0"/>
              </a:rPr>
              <a:t>Clustalo-1.2.4-Ubuntu-x86_64</a:t>
            </a:r>
          </a:p>
          <a:p>
            <a:r>
              <a:rPr lang="en-US" sz="1400" dirty="0">
                <a:latin typeface="Courier" pitchFamily="49" charset="0"/>
              </a:rPr>
              <a:t>Clustalw-2.1-linux-86_64-libcppstatic.tar</a:t>
            </a:r>
          </a:p>
          <a:p>
            <a:endParaRPr lang="en-US" sz="1400" dirty="0">
              <a:latin typeface="Courier" pitchFamily="49" charset="0"/>
            </a:endParaRPr>
          </a:p>
          <a:p>
            <a:pPr marL="285750" indent="-285750">
              <a:buFont typeface="Wingdings" charset="0"/>
              <a:buChar char="Ø"/>
            </a:pPr>
            <a:endParaRPr lang="en-US" sz="1400" dirty="0">
              <a:latin typeface="Courier" pitchFamily="49" charset="0"/>
            </a:endParaRPr>
          </a:p>
          <a:p>
            <a:r>
              <a:rPr lang="en-US" dirty="0">
                <a:latin typeface="+mj-lt"/>
              </a:rPr>
              <a:t>Copy the files to the </a:t>
            </a:r>
            <a:r>
              <a:rPr lang="en-US" dirty="0" err="1">
                <a:latin typeface="+mj-lt"/>
              </a:rPr>
              <a:t>hpc</a:t>
            </a:r>
            <a:r>
              <a:rPr lang="en-US" dirty="0">
                <a:latin typeface="+mj-lt"/>
              </a:rPr>
              <a:t> server</a:t>
            </a:r>
          </a:p>
          <a:p>
            <a:r>
              <a:rPr lang="en-US" dirty="0">
                <a:latin typeface="Courier"/>
                <a:cs typeface="Courier"/>
              </a:rPr>
              <a:t>students.hpc.kuleuven.be</a:t>
            </a:r>
          </a:p>
          <a:p>
            <a:endParaRPr lang="en-US" dirty="0">
              <a:latin typeface="+mj-lt"/>
            </a:endParaRPr>
          </a:p>
          <a:p>
            <a:r>
              <a:rPr lang="en-US" dirty="0">
                <a:latin typeface="+mj-lt"/>
              </a:rPr>
              <a:t>How many sequences are there in this </a:t>
            </a:r>
            <a:r>
              <a:rPr lang="en-US" dirty="0" err="1">
                <a:latin typeface="+mj-lt"/>
              </a:rPr>
              <a:t>fasta</a:t>
            </a:r>
            <a:r>
              <a:rPr lang="en-US" dirty="0">
                <a:latin typeface="+mj-lt"/>
              </a:rPr>
              <a:t> file?</a:t>
            </a:r>
          </a:p>
          <a:p>
            <a:r>
              <a:rPr lang="en-US" dirty="0">
                <a:latin typeface="+mj-lt"/>
              </a:rPr>
              <a:t>(Hint: Use </a:t>
            </a:r>
            <a:r>
              <a:rPr lang="en-US" dirty="0" err="1">
                <a:latin typeface="+mj-lt"/>
              </a:rPr>
              <a:t>grep</a:t>
            </a:r>
            <a:r>
              <a:rPr lang="en-US" dirty="0">
                <a:latin typeface="+mj-lt"/>
              </a:rPr>
              <a:t> and </a:t>
            </a:r>
            <a:r>
              <a:rPr lang="en-US" dirty="0" err="1">
                <a:latin typeface="+mj-lt"/>
              </a:rPr>
              <a:t>wc</a:t>
            </a:r>
            <a:r>
              <a:rPr lang="en-US" dirty="0">
                <a:latin typeface="+mj-lt"/>
              </a:rPr>
              <a:t>)</a:t>
            </a:r>
          </a:p>
          <a:p>
            <a:endParaRPr lang="en-US" dirty="0">
              <a:latin typeface="+mj-lt"/>
            </a:endParaRPr>
          </a:p>
          <a:p>
            <a:endParaRPr lang="en-US" dirty="0">
              <a:latin typeface="+mj-lt"/>
            </a:endParaRPr>
          </a:p>
          <a:p>
            <a:r>
              <a:rPr lang="en-US" dirty="0">
                <a:latin typeface="+mj-lt"/>
              </a:rPr>
              <a:t>Same for the sequences of </a:t>
            </a:r>
            <a:r>
              <a:rPr lang="en-US" dirty="0" err="1">
                <a:latin typeface="+mj-lt"/>
              </a:rPr>
              <a:t>rna</a:t>
            </a:r>
            <a:r>
              <a:rPr lang="en-US" dirty="0">
                <a:latin typeface="+mj-lt"/>
              </a:rPr>
              <a:t> polymerase alpha subunit</a:t>
            </a:r>
          </a:p>
          <a:p>
            <a:pPr marL="285750" indent="-285750">
              <a:buFont typeface="Wingdings" charset="0"/>
              <a:buChar char="Ø"/>
            </a:pPr>
            <a:endParaRPr lang="en-US" sz="1400" dirty="0">
              <a:latin typeface="Courier" pitchFamily="49" charset="0"/>
            </a:endParaRPr>
          </a:p>
          <a:p>
            <a:r>
              <a:rPr lang="en-US" dirty="0"/>
              <a:t>How many sequences are there in this </a:t>
            </a:r>
            <a:r>
              <a:rPr lang="en-US" dirty="0" err="1"/>
              <a:t>fasta</a:t>
            </a:r>
            <a:r>
              <a:rPr lang="en-US" dirty="0"/>
              <a:t> file?</a:t>
            </a:r>
          </a:p>
          <a:p>
            <a:r>
              <a:rPr lang="en-US" dirty="0"/>
              <a:t>(Hint: Use </a:t>
            </a:r>
            <a:r>
              <a:rPr lang="en-US" dirty="0" err="1"/>
              <a:t>grep</a:t>
            </a:r>
            <a:r>
              <a:rPr lang="en-US" dirty="0"/>
              <a:t> and </a:t>
            </a:r>
            <a:r>
              <a:rPr lang="en-US" dirty="0" err="1"/>
              <a:t>wc</a:t>
            </a:r>
            <a:r>
              <a:rPr lang="en-US" dirty="0"/>
              <a:t>)</a:t>
            </a:r>
          </a:p>
          <a:p>
            <a:endParaRPr lang="en-US" dirty="0">
              <a:latin typeface="+mj-lt"/>
            </a:endParaRPr>
          </a:p>
          <a:p>
            <a:r>
              <a:rPr lang="en-US" dirty="0" err="1">
                <a:cs typeface="Courier"/>
              </a:rPr>
              <a:t>Untar</a:t>
            </a:r>
            <a:r>
              <a:rPr lang="en-US" dirty="0">
                <a:cs typeface="Courier"/>
              </a:rPr>
              <a:t> the clustalw2 </a:t>
            </a:r>
            <a:r>
              <a:rPr lang="en-US" dirty="0" err="1">
                <a:cs typeface="Courier"/>
              </a:rPr>
              <a:t>tarball</a:t>
            </a:r>
            <a:endParaRPr lang="en-US" dirty="0">
              <a:cs typeface="Courier"/>
            </a:endParaRPr>
          </a:p>
          <a:p>
            <a:r>
              <a:rPr lang="en-US" dirty="0">
                <a:latin typeface="Courier"/>
                <a:cs typeface="Courier"/>
              </a:rPr>
              <a:t>tar </a:t>
            </a:r>
            <a:r>
              <a:rPr lang="mr-IN" dirty="0">
                <a:latin typeface="Courier"/>
                <a:cs typeface="Courier"/>
              </a:rPr>
              <a:t>–</a:t>
            </a:r>
            <a:r>
              <a:rPr lang="en-US" dirty="0" err="1">
                <a:latin typeface="Courier"/>
                <a:cs typeface="Courier"/>
              </a:rPr>
              <a:t>xvf</a:t>
            </a:r>
            <a:r>
              <a:rPr lang="en-US" dirty="0">
                <a:latin typeface="Courier"/>
                <a:cs typeface="Courier"/>
              </a:rPr>
              <a:t> clustalw-2.1.*.tar</a:t>
            </a:r>
            <a:endParaRPr lang="en-US" dirty="0">
              <a:latin typeface="+mj-lt"/>
            </a:endParaRPr>
          </a:p>
          <a:p>
            <a:endParaRPr lang="en-US" dirty="0">
              <a:latin typeface="+mj-lt"/>
            </a:endParaRPr>
          </a:p>
        </p:txBody>
      </p:sp>
    </p:spTree>
    <p:extLst>
      <p:ext uri="{BB962C8B-B14F-4D97-AF65-F5344CB8AC3E}">
        <p14:creationId xmlns:p14="http://schemas.microsoft.com/office/powerpoint/2010/main" val="2144089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alignment and tree</a:t>
            </a:r>
          </a:p>
        </p:txBody>
      </p:sp>
      <p:sp>
        <p:nvSpPr>
          <p:cNvPr id="3" name="Content Placeholder 2"/>
          <p:cNvSpPr>
            <a:spLocks noGrp="1"/>
          </p:cNvSpPr>
          <p:nvPr>
            <p:ph idx="1"/>
          </p:nvPr>
        </p:nvSpPr>
        <p:spPr/>
        <p:txBody>
          <a:bodyPr/>
          <a:lstStyle/>
          <a:p>
            <a:pPr marL="0" indent="0">
              <a:buNone/>
            </a:pPr>
            <a:r>
              <a:rPr lang="en-US" sz="1800" dirty="0"/>
              <a:t>Add clustalw2 to your path:</a:t>
            </a:r>
            <a:endParaRPr lang="en-US" dirty="0"/>
          </a:p>
          <a:p>
            <a:pPr marL="0" indent="0">
              <a:buNone/>
            </a:pPr>
            <a:r>
              <a:rPr lang="en-US" sz="1400" dirty="0">
                <a:latin typeface="Courier"/>
                <a:cs typeface="Courier"/>
              </a:rPr>
              <a:t>&gt;PATH=$PATH:/user/</a:t>
            </a:r>
            <a:r>
              <a:rPr lang="en-US" sz="1400" dirty="0" err="1">
                <a:latin typeface="Courier"/>
                <a:cs typeface="Courier"/>
              </a:rPr>
              <a:t>leuven</a:t>
            </a:r>
            <a:r>
              <a:rPr lang="en-US" sz="1400" dirty="0">
                <a:latin typeface="Courier"/>
                <a:cs typeface="Courier"/>
              </a:rPr>
              <a:t>/sys/u0089822/clustalw-2.1-linux-x86_64-libcppstatic</a:t>
            </a:r>
          </a:p>
          <a:p>
            <a:pPr marL="0" indent="0">
              <a:buNone/>
            </a:pPr>
            <a:endParaRPr lang="en-US" sz="1400" dirty="0">
              <a:latin typeface="Courier"/>
              <a:cs typeface="Courier"/>
            </a:endParaRPr>
          </a:p>
          <a:p>
            <a:pPr marL="0" indent="0">
              <a:buNone/>
            </a:pPr>
            <a:r>
              <a:rPr lang="en-US" sz="1800" dirty="0">
                <a:latin typeface="+mj-lt"/>
                <a:cs typeface="Courier"/>
              </a:rPr>
              <a:t>And start clustalw2:</a:t>
            </a:r>
          </a:p>
          <a:p>
            <a:pPr marL="0" indent="0">
              <a:buNone/>
            </a:pPr>
            <a:r>
              <a:rPr lang="en-US" sz="1400" dirty="0">
                <a:latin typeface="Courier"/>
                <a:cs typeface="Courier"/>
              </a:rPr>
              <a:t>&gt;clustalw2</a:t>
            </a:r>
          </a:p>
        </p:txBody>
      </p:sp>
      <p:pic>
        <p:nvPicPr>
          <p:cNvPr id="4" name="Picture 3"/>
          <p:cNvPicPr>
            <a:picLocks noChangeAspect="1"/>
          </p:cNvPicPr>
          <p:nvPr/>
        </p:nvPicPr>
        <p:blipFill>
          <a:blip r:embed="rId2"/>
          <a:stretch>
            <a:fillRect/>
          </a:stretch>
        </p:blipFill>
        <p:spPr>
          <a:xfrm>
            <a:off x="564904" y="3056503"/>
            <a:ext cx="6235700" cy="2755900"/>
          </a:xfrm>
          <a:prstGeom prst="rect">
            <a:avLst/>
          </a:prstGeom>
        </p:spPr>
      </p:pic>
    </p:spTree>
    <p:extLst>
      <p:ext uri="{BB962C8B-B14F-4D97-AF65-F5344CB8AC3E}">
        <p14:creationId xmlns:p14="http://schemas.microsoft.com/office/powerpoint/2010/main" val="2533499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a:t>
            </a:r>
            <a:r>
              <a:rPr lang="en-US" dirty="0" err="1"/>
              <a:t>clustalW</a:t>
            </a:r>
            <a:r>
              <a:rPr lang="en-US" dirty="0"/>
              <a:t> for both 16S and </a:t>
            </a:r>
            <a:r>
              <a:rPr lang="en-US" dirty="0" err="1"/>
              <a:t>rpoA</a:t>
            </a:r>
            <a:endParaRPr lang="en-GB" dirty="0"/>
          </a:p>
        </p:txBody>
      </p:sp>
      <p:sp>
        <p:nvSpPr>
          <p:cNvPr id="3" name="Content Placeholder 2"/>
          <p:cNvSpPr>
            <a:spLocks noGrp="1"/>
          </p:cNvSpPr>
          <p:nvPr>
            <p:ph idx="1"/>
          </p:nvPr>
        </p:nvSpPr>
        <p:spPr/>
        <p:txBody>
          <a:bodyPr/>
          <a:lstStyle/>
          <a:p>
            <a:r>
              <a:rPr lang="en-US" dirty="0"/>
              <a:t>Try slow/fast options</a:t>
            </a:r>
          </a:p>
          <a:p>
            <a:r>
              <a:rPr lang="en-US" dirty="0"/>
              <a:t>Try bootstrapping</a:t>
            </a:r>
          </a:p>
          <a:p>
            <a:r>
              <a:rPr lang="en-US" dirty="0"/>
              <a:t>Try UPGMA/neighbor</a:t>
            </a:r>
          </a:p>
          <a:p>
            <a:r>
              <a:rPr lang="en-US" dirty="0"/>
              <a:t>Change the gap open and gap extension penalties</a:t>
            </a:r>
          </a:p>
          <a:p>
            <a:endParaRPr lang="en-US" dirty="0"/>
          </a:p>
          <a:p>
            <a:r>
              <a:rPr lang="en-US" dirty="0"/>
              <a:t>Type ‘</a:t>
            </a:r>
            <a:r>
              <a:rPr lang="en-US" dirty="0">
                <a:latin typeface="Courier"/>
                <a:cs typeface="Courier"/>
              </a:rPr>
              <a:t>clustalw2 –help</a:t>
            </a:r>
            <a:r>
              <a:rPr lang="en-US" dirty="0"/>
              <a:t>’ for command-line options</a:t>
            </a:r>
          </a:p>
          <a:p>
            <a:endParaRPr lang="en-US" dirty="0"/>
          </a:p>
          <a:p>
            <a:r>
              <a:rPr lang="en-US" dirty="0"/>
              <a:t>Make an accurate alignment and create a tree with following options for both16S and </a:t>
            </a:r>
            <a:r>
              <a:rPr lang="en-US" dirty="0" err="1"/>
              <a:t>RpoA</a:t>
            </a:r>
            <a:r>
              <a:rPr lang="en-US" dirty="0"/>
              <a:t>: remove gaps from the alignment, use multiple substitution correction, use neighbor joining and number of boostraps1000</a:t>
            </a:r>
            <a:endParaRPr lang="en-GB" dirty="0"/>
          </a:p>
        </p:txBody>
      </p:sp>
    </p:spTree>
    <p:extLst>
      <p:ext uri="{BB962C8B-B14F-4D97-AF65-F5344CB8AC3E}">
        <p14:creationId xmlns:p14="http://schemas.microsoft.com/office/powerpoint/2010/main" val="299225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evolution</a:t>
            </a:r>
          </a:p>
        </p:txBody>
      </p:sp>
      <p:pic>
        <p:nvPicPr>
          <p:cNvPr id="4" name="Content Placeholder 3"/>
          <p:cNvPicPr>
            <a:picLocks noGrp="1" noChangeAspect="1"/>
          </p:cNvPicPr>
          <p:nvPr>
            <p:ph idx="1"/>
          </p:nvPr>
        </p:nvPicPr>
        <p:blipFill rotWithShape="1">
          <a:blip r:embed="rId3"/>
          <a:srcRect t="-1714" b="-63"/>
          <a:stretch/>
        </p:blipFill>
        <p:spPr>
          <a:xfrm>
            <a:off x="899592" y="1240538"/>
            <a:ext cx="4359871" cy="5589240"/>
          </a:xfrm>
        </p:spPr>
      </p:pic>
    </p:spTree>
    <p:extLst>
      <p:ext uri="{BB962C8B-B14F-4D97-AF65-F5344CB8AC3E}">
        <p14:creationId xmlns:p14="http://schemas.microsoft.com/office/powerpoint/2010/main" val="1981111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goals comparative genomics</a:t>
            </a:r>
          </a:p>
        </p:txBody>
      </p:sp>
      <p:sp>
        <p:nvSpPr>
          <p:cNvPr id="3" name="Content Placeholder 2"/>
          <p:cNvSpPr>
            <a:spLocks noGrp="1"/>
          </p:cNvSpPr>
          <p:nvPr>
            <p:ph idx="1"/>
          </p:nvPr>
        </p:nvSpPr>
        <p:spPr/>
        <p:txBody>
          <a:bodyPr/>
          <a:lstStyle/>
          <a:p>
            <a:r>
              <a:rPr lang="en-US" dirty="0"/>
              <a:t>basics of comparative genomics and </a:t>
            </a:r>
            <a:r>
              <a:rPr lang="en-US" dirty="0" err="1"/>
              <a:t>phylogenetics</a:t>
            </a:r>
            <a:endParaRPr lang="en-US" dirty="0"/>
          </a:p>
          <a:p>
            <a:r>
              <a:rPr lang="en-US" dirty="0"/>
              <a:t>practical database searching</a:t>
            </a:r>
          </a:p>
          <a:p>
            <a:r>
              <a:rPr lang="en-US" dirty="0"/>
              <a:t>multiple sequence alignment</a:t>
            </a:r>
          </a:p>
          <a:p>
            <a:r>
              <a:rPr lang="en-US" dirty="0"/>
              <a:t>phylogenetic trees</a:t>
            </a:r>
          </a:p>
          <a:p>
            <a:r>
              <a:rPr lang="en-US" dirty="0"/>
              <a:t>evolutionary models</a:t>
            </a:r>
          </a:p>
          <a:p>
            <a:r>
              <a:rPr lang="en-US" dirty="0"/>
              <a:t>whole genome alignment</a:t>
            </a:r>
          </a:p>
          <a:p>
            <a:r>
              <a:rPr lang="en-US" dirty="0"/>
              <a:t>constraint detection</a:t>
            </a:r>
          </a:p>
          <a:p>
            <a:r>
              <a:rPr lang="en-US" dirty="0"/>
              <a:t>how alignments and trees can be used for evolutionary reconstructions, functional predictions and understanding genome evolution</a:t>
            </a:r>
          </a:p>
        </p:txBody>
      </p:sp>
    </p:spTree>
    <p:extLst>
      <p:ext uri="{BB962C8B-B14F-4D97-AF65-F5344CB8AC3E}">
        <p14:creationId xmlns:p14="http://schemas.microsoft.com/office/powerpoint/2010/main" val="141597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Comparative genomics</a:t>
            </a:r>
            <a:endParaRPr lang="en-GB" dirty="0"/>
          </a:p>
        </p:txBody>
      </p:sp>
      <p:sp>
        <p:nvSpPr>
          <p:cNvPr id="3" name="Content Placeholder 2"/>
          <p:cNvSpPr>
            <a:spLocks noGrp="1"/>
          </p:cNvSpPr>
          <p:nvPr>
            <p:ph idx="1"/>
          </p:nvPr>
        </p:nvSpPr>
        <p:spPr/>
        <p:txBody>
          <a:bodyPr/>
          <a:lstStyle/>
          <a:p>
            <a:r>
              <a:rPr lang="en-US" dirty="0"/>
              <a:t>Identification of orthologous elements between species</a:t>
            </a:r>
          </a:p>
          <a:p>
            <a:endParaRPr lang="en-US" dirty="0"/>
          </a:p>
          <a:p>
            <a:r>
              <a:rPr lang="en-US" dirty="0"/>
              <a:t>to study molecular evolution</a:t>
            </a:r>
          </a:p>
          <a:p>
            <a:endParaRPr lang="en-US" dirty="0"/>
          </a:p>
          <a:p>
            <a:r>
              <a:rPr lang="en-US" dirty="0"/>
              <a:t>to transfer functional information between species</a:t>
            </a:r>
            <a:endParaRPr lang="en-GB" dirty="0"/>
          </a:p>
        </p:txBody>
      </p:sp>
    </p:spTree>
    <p:extLst>
      <p:ext uri="{BB962C8B-B14F-4D97-AF65-F5344CB8AC3E}">
        <p14:creationId xmlns:p14="http://schemas.microsoft.com/office/powerpoint/2010/main" val="221392606"/>
      </p:ext>
    </p:extLst>
  </p:cSld>
  <p:clrMapOvr>
    <a:masterClrMapping/>
  </p:clrMapOvr>
</p:sld>
</file>

<file path=ppt/theme/theme1.xml><?xml version="1.0" encoding="utf-8"?>
<a:theme xmlns:a="http://schemas.openxmlformats.org/drawingml/2006/main" name="corporate-KULeuven">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orporate-KU Leuven-Liggend-Achtergrond Wit en Watermerk">
  <a:themeElements>
    <a:clrScheme name="KULeuven-Themakleuren">
      <a:dk1>
        <a:srgbClr val="00407A"/>
      </a:dk1>
      <a:lt1>
        <a:srgbClr val="FFFFFF"/>
      </a:lt1>
      <a:dk2>
        <a:srgbClr val="00407A"/>
      </a:dk2>
      <a:lt2>
        <a:srgbClr val="FFFFFF"/>
      </a:lt2>
      <a:accent1>
        <a:srgbClr val="1D8DB0"/>
      </a:accent1>
      <a:accent2>
        <a:srgbClr val="116E8A"/>
      </a:accent2>
      <a:accent3>
        <a:srgbClr val="86BCE5"/>
      </a:accent3>
      <a:accent4>
        <a:srgbClr val="00407A"/>
      </a:accent4>
      <a:accent5>
        <a:srgbClr val="7F7F7F"/>
      </a:accent5>
      <a:accent6>
        <a:srgbClr val="595959"/>
      </a:accent6>
      <a:hlink>
        <a:srgbClr val="009999"/>
      </a:hlink>
      <a:folHlink>
        <a:srgbClr val="800080"/>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corporate-KULeuven</Template>
  <TotalTime>12585</TotalTime>
  <Words>2751</Words>
  <Application>Microsoft Macintosh PowerPoint</Application>
  <PresentationFormat>On-screen Show (4:3)</PresentationFormat>
  <Paragraphs>486</Paragraphs>
  <Slides>63</Slides>
  <Notes>9</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63</vt:i4>
      </vt:variant>
    </vt:vector>
  </HeadingPairs>
  <TitlesOfParts>
    <vt:vector size="66" baseType="lpstr">
      <vt:lpstr>corporate-KULeuven</vt:lpstr>
      <vt:lpstr>Corporate-KU Leuven-Liggend-Achtergrond Wit en Watermerk</vt:lpstr>
      <vt:lpstr>Image Bitmap</vt:lpstr>
      <vt:lpstr>Comparative genomics</vt:lpstr>
      <vt:lpstr>Practicalities</vt:lpstr>
      <vt:lpstr>Prerequisites (ECTS)</vt:lpstr>
      <vt:lpstr>What is comparative genomics?</vt:lpstr>
      <vt:lpstr>Identify functional elements in the genome</vt:lpstr>
      <vt:lpstr>Conservation to assess most likely associated variant</vt:lpstr>
      <vt:lpstr>Understand evolution</vt:lpstr>
      <vt:lpstr>Learning goals comparative genomics</vt:lpstr>
      <vt:lpstr>Comparative genomics</vt:lpstr>
      <vt:lpstr>Cladistics</vt:lpstr>
      <vt:lpstr>Phylogeny of vertebrates</vt:lpstr>
      <vt:lpstr>PowerPoint Presentation</vt:lpstr>
      <vt:lpstr>Tree (parsimonious reconstruction)</vt:lpstr>
      <vt:lpstr>PAM derived from closely related sequences</vt:lpstr>
      <vt:lpstr>Relative mutability and mutation probability</vt:lpstr>
      <vt:lpstr>From 1 PAM to 250 PAM</vt:lpstr>
      <vt:lpstr>Calculation of evolutionary distance</vt:lpstr>
      <vt:lpstr>Homework</vt:lpstr>
      <vt:lpstr>BLOSUM matrix</vt:lpstr>
      <vt:lpstr>PAM250 vs BLOSUM50</vt:lpstr>
      <vt:lpstr>Cladistics vs sequence similarity</vt:lpstr>
      <vt:lpstr>Multiple alignments</vt:lpstr>
      <vt:lpstr>Molecular evolution</vt:lpstr>
      <vt:lpstr>Pairwise alignment</vt:lpstr>
      <vt:lpstr>Tree-guided alignment</vt:lpstr>
      <vt:lpstr>Progressive alignment</vt:lpstr>
      <vt:lpstr>Tree-guided alignment (progressive)</vt:lpstr>
      <vt:lpstr>Implementations</vt:lpstr>
      <vt:lpstr>Pitfalls</vt:lpstr>
      <vt:lpstr>T-Coffee</vt:lpstr>
      <vt:lpstr>Triplet assumption</vt:lpstr>
      <vt:lpstr>Weighting and Extension</vt:lpstr>
      <vt:lpstr>MUSCLE</vt:lpstr>
      <vt:lpstr>Some sequence formats</vt:lpstr>
      <vt:lpstr>Multiple alignment formats</vt:lpstr>
      <vt:lpstr>Alignment benchmarking</vt:lpstr>
      <vt:lpstr>Balibase</vt:lpstr>
      <vt:lpstr>Balibase</vt:lpstr>
      <vt:lpstr>T-coffee validation</vt:lpstr>
      <vt:lpstr>MUSCLE validation</vt:lpstr>
      <vt:lpstr>Runtime vs accuracy</vt:lpstr>
      <vt:lpstr>Phylogenetic inference</vt:lpstr>
      <vt:lpstr>Phylogenetic trees</vt:lpstr>
      <vt:lpstr>Parsimony</vt:lpstr>
      <vt:lpstr>Distance based</vt:lpstr>
      <vt:lpstr>Neighbor Joining</vt:lpstr>
      <vt:lpstr>Hierarchical clustering</vt:lpstr>
      <vt:lpstr>Recalculating distances</vt:lpstr>
      <vt:lpstr>UPGMA</vt:lpstr>
      <vt:lpstr>UPGMA</vt:lpstr>
      <vt:lpstr>UPGMA</vt:lpstr>
      <vt:lpstr>Bootstrapping</vt:lpstr>
      <vt:lpstr>Maximum Likelihood Estimation</vt:lpstr>
      <vt:lpstr>Lessons from today</vt:lpstr>
      <vt:lpstr>For next class</vt:lpstr>
      <vt:lpstr>Assignment phylogenetic trees</vt:lpstr>
      <vt:lpstr>Access to remote server</vt:lpstr>
      <vt:lpstr>Copying files to and from the server</vt:lpstr>
      <vt:lpstr>Linux reminder</vt:lpstr>
      <vt:lpstr>Modules   </vt:lpstr>
      <vt:lpstr>PowerPoint Presentation</vt:lpstr>
      <vt:lpstr>Create an alignment and tree</vt:lpstr>
      <vt:lpstr>Explore clustalW for both 16S and rpoA</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genomics</dc:title>
  <dc:creator>van Noort, Vera</dc:creator>
  <dc:description>Huisstijl KU Leuven - versie 24 juli 2012</dc:description>
  <cp:lastModifiedBy>Vera van Noort</cp:lastModifiedBy>
  <cp:revision>75</cp:revision>
  <dcterms:created xsi:type="dcterms:W3CDTF">2013-11-05T09:16:28Z</dcterms:created>
  <dcterms:modified xsi:type="dcterms:W3CDTF">2020-11-03T15:01:11Z</dcterms:modified>
</cp:coreProperties>
</file>